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2"/>
  </p:notesMasterIdLst>
  <p:sldIdLst>
    <p:sldId id="256" r:id="rId2"/>
    <p:sldId id="30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98" r:id="rId12"/>
    <p:sldId id="266" r:id="rId13"/>
    <p:sldId id="267" r:id="rId14"/>
    <p:sldId id="268" r:id="rId15"/>
    <p:sldId id="265" r:id="rId16"/>
    <p:sldId id="269" r:id="rId17"/>
    <p:sldId id="270" r:id="rId18"/>
    <p:sldId id="271" r:id="rId19"/>
    <p:sldId id="299" r:id="rId20"/>
    <p:sldId id="273" r:id="rId21"/>
    <p:sldId id="272" r:id="rId22"/>
    <p:sldId id="274" r:id="rId23"/>
    <p:sldId id="275" r:id="rId24"/>
    <p:sldId id="300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301" r:id="rId33"/>
    <p:sldId id="283" r:id="rId34"/>
    <p:sldId id="284" r:id="rId35"/>
    <p:sldId id="285" r:id="rId36"/>
    <p:sldId id="286" r:id="rId37"/>
    <p:sldId id="304" r:id="rId38"/>
    <p:sldId id="302" r:id="rId39"/>
    <p:sldId id="288" r:id="rId40"/>
    <p:sldId id="287" r:id="rId41"/>
    <p:sldId id="289" r:id="rId42"/>
    <p:sldId id="290" r:id="rId43"/>
    <p:sldId id="291" r:id="rId44"/>
    <p:sldId id="292" r:id="rId45"/>
    <p:sldId id="293" r:id="rId46"/>
    <p:sldId id="295" r:id="rId47"/>
    <p:sldId id="294" r:id="rId48"/>
    <p:sldId id="296" r:id="rId49"/>
    <p:sldId id="303" r:id="rId50"/>
    <p:sldId id="297" r:id="rId51"/>
  </p:sldIdLst>
  <p:sldSz cx="9144000" cy="5143500" type="screen16x9"/>
  <p:notesSz cx="7007225" cy="92884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713" autoAdjust="0"/>
  </p:normalViewPr>
  <p:slideViewPr>
    <p:cSldViewPr>
      <p:cViewPr varScale="1">
        <p:scale>
          <a:sx n="49" d="100"/>
          <a:sy n="49" d="100"/>
        </p:scale>
        <p:origin x="-102" y="-138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6464" cy="464423"/>
          </a:xfrm>
          <a:prstGeom prst="rect">
            <a:avLst/>
          </a:prstGeom>
        </p:spPr>
        <p:txBody>
          <a:bodyPr vert="horz" lIns="93113" tIns="46557" rIns="93113" bIns="4655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9139" y="0"/>
            <a:ext cx="3036464" cy="464423"/>
          </a:xfrm>
          <a:prstGeom prst="rect">
            <a:avLst/>
          </a:prstGeom>
        </p:spPr>
        <p:txBody>
          <a:bodyPr vert="horz" lIns="93113" tIns="46557" rIns="93113" bIns="46557" rtlCol="0"/>
          <a:lstStyle>
            <a:lvl1pPr algn="r">
              <a:defRPr sz="1200"/>
            </a:lvl1pPr>
          </a:lstStyle>
          <a:p>
            <a:fld id="{BBB16FCE-5CFD-4070-BC10-9ED9E7286A62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96913"/>
            <a:ext cx="6191250" cy="3482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13" tIns="46557" rIns="93113" bIns="46557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723" y="4412020"/>
            <a:ext cx="5605780" cy="4179808"/>
          </a:xfrm>
          <a:prstGeom prst="rect">
            <a:avLst/>
          </a:prstGeom>
        </p:spPr>
        <p:txBody>
          <a:bodyPr vert="horz" lIns="93113" tIns="46557" rIns="93113" bIns="4655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2428"/>
            <a:ext cx="3036464" cy="464423"/>
          </a:xfrm>
          <a:prstGeom prst="rect">
            <a:avLst/>
          </a:prstGeom>
        </p:spPr>
        <p:txBody>
          <a:bodyPr vert="horz" lIns="93113" tIns="46557" rIns="93113" bIns="4655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9139" y="8822428"/>
            <a:ext cx="3036464" cy="464423"/>
          </a:xfrm>
          <a:prstGeom prst="rect">
            <a:avLst/>
          </a:prstGeom>
        </p:spPr>
        <p:txBody>
          <a:bodyPr vert="horz" lIns="93113" tIns="46557" rIns="93113" bIns="46557" rtlCol="0" anchor="b"/>
          <a:lstStyle>
            <a:lvl1pPr algn="r">
              <a:defRPr sz="1200"/>
            </a:lvl1pPr>
          </a:lstStyle>
          <a:p>
            <a:fld id="{C3EE3A58-A1C5-4D02-A841-01F78E9DA0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9809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7200" b="1" dirty="0" smtClean="0"/>
              <a:t>Geometry 5</a:t>
            </a:r>
            <a:endParaRPr lang="en-US" sz="72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EE3A58-A1C5-4D02-A841-01F78E9DA0A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EE3A58-A1C5-4D02-A841-01F78E9DA0A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2356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EE3A58-A1C5-4D02-A841-01F78E9DA0AD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Since JK is </a:t>
            </a:r>
            <a:r>
              <a:rPr lang="en-US" dirty="0" smtClean="0">
                <a:sym typeface="Symbol"/>
              </a:rPr>
              <a:t> bisector,</a:t>
            </a:r>
            <a:r>
              <a:rPr lang="en-US" baseline="0" dirty="0" smtClean="0">
                <a:sym typeface="Symbol"/>
              </a:rPr>
              <a:t> then NK = LK (</a:t>
            </a:r>
            <a:r>
              <a:rPr lang="en-US" dirty="0" smtClean="0">
                <a:sym typeface="Symbol"/>
              </a:rPr>
              <a:t> bisector theorem).</a:t>
            </a:r>
          </a:p>
          <a:p>
            <a:r>
              <a:rPr lang="en-US" dirty="0" smtClean="0">
                <a:sym typeface="Symbol"/>
              </a:rPr>
              <a:t>6x – 5 = 4x + 1 </a:t>
            </a:r>
            <a:r>
              <a:rPr lang="en-US" dirty="0" smtClean="0">
                <a:sym typeface="Wingdings" pitchFamily="2" charset="2"/>
              </a:rPr>
              <a:t> 2x</a:t>
            </a:r>
            <a:r>
              <a:rPr lang="en-US" baseline="0" dirty="0" smtClean="0">
                <a:sym typeface="Wingdings" pitchFamily="2" charset="2"/>
              </a:rPr>
              <a:t> – 5 = 1  2x = 6  x = 3</a:t>
            </a:r>
          </a:p>
          <a:p>
            <a:r>
              <a:rPr lang="en-US" baseline="0" dirty="0" smtClean="0">
                <a:sym typeface="Wingdings" pitchFamily="2" charset="2"/>
              </a:rPr>
              <a:t>Find NK: 6x – 5  6(3) – 5 = 13</a:t>
            </a:r>
          </a:p>
          <a:p>
            <a:endParaRPr lang="en-US" baseline="0" dirty="0" smtClean="0">
              <a:sym typeface="Wingdings" pitchFamily="2" charset="2"/>
            </a:endParaRPr>
          </a:p>
          <a:p>
            <a:r>
              <a:rPr lang="en-US" baseline="0" dirty="0" smtClean="0">
                <a:sym typeface="Wingdings" pitchFamily="2" charset="2"/>
              </a:rPr>
              <a:t>Since MN = ML, M is equidistant from each end of NL.  Thus by then Converse of the Perpendicular Bisector Theorem, M is on the perpendicular bisector.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EE3A58-A1C5-4D02-A841-01F78E9DA0AD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EE3A58-A1C5-4D02-A841-01F78E9DA0AD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EE3A58-A1C5-4D02-A841-01F78E9DA0AD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EE3A58-A1C5-4D02-A841-01F78E9DA0AD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EE3A58-A1C5-4D02-A841-01F78E9DA0AD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EE3A58-A1C5-4D02-A841-01F78E9DA0AD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EE3A58-A1C5-4D02-A841-01F78E9DA0AD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72411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EE3A58-A1C5-4D02-A841-01F78E9DA0AD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Length should be</a:t>
            </a:r>
            <a:r>
              <a:rPr lang="en-US" baseline="0" dirty="0" smtClean="0"/>
              <a:t> ½ </a:t>
            </a:r>
          </a:p>
          <a:p>
            <a:r>
              <a:rPr lang="en-US" baseline="0" dirty="0" smtClean="0"/>
              <a:t>They should be parallel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EE3A58-A1C5-4D02-A841-01F78E9DA0AD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3x + 5 = 4x – 6 </a:t>
            </a:r>
            <a:r>
              <a:rPr lang="en-US" dirty="0" smtClean="0">
                <a:sym typeface="Wingdings" pitchFamily="2" charset="2"/>
              </a:rPr>
              <a:t> 5 = x – 6  x = 11</a:t>
            </a:r>
          </a:p>
          <a:p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5x = 6x – 5  -x = -5</a:t>
            </a:r>
            <a:r>
              <a:rPr lang="en-US" baseline="0" dirty="0" smtClean="0">
                <a:sym typeface="Wingdings" pitchFamily="2" charset="2"/>
              </a:rPr>
              <a:t>  x = 5</a:t>
            </a:r>
          </a:p>
          <a:p>
            <a:endParaRPr lang="en-US" baseline="0" dirty="0" smtClean="0">
              <a:sym typeface="Wingdings" pitchFamily="2" charset="2"/>
            </a:endParaRPr>
          </a:p>
          <a:p>
            <a:r>
              <a:rPr lang="en-US" baseline="0" dirty="0" smtClean="0">
                <a:sym typeface="Wingdings" pitchFamily="2" charset="2"/>
              </a:rPr>
              <a:t>No, you need to know that SP </a:t>
            </a:r>
            <a:r>
              <a:rPr lang="en-US" baseline="0" dirty="0" smtClean="0">
                <a:sym typeface="Symbol"/>
              </a:rPr>
              <a:t> QP and SR  QR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EE3A58-A1C5-4D02-A841-01F78E9DA0AD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EE3A58-A1C5-4D02-A841-01F78E9DA0AD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Find NF by using the Pythagorean</a:t>
            </a:r>
            <a:r>
              <a:rPr lang="en-US" baseline="0" dirty="0" smtClean="0"/>
              <a:t> theorem.</a:t>
            </a:r>
          </a:p>
          <a:p>
            <a:r>
              <a:rPr lang="en-US" baseline="0" dirty="0" smtClean="0"/>
              <a:t>16</a:t>
            </a:r>
            <a:r>
              <a:rPr lang="en-US" baseline="30000" dirty="0" smtClean="0"/>
              <a:t>2</a:t>
            </a:r>
            <a:r>
              <a:rPr lang="en-US" baseline="0" dirty="0" smtClean="0"/>
              <a:t> + NF</a:t>
            </a:r>
            <a:r>
              <a:rPr lang="en-US" baseline="30000" dirty="0" smtClean="0"/>
              <a:t>2</a:t>
            </a:r>
            <a:r>
              <a:rPr lang="en-US" baseline="0" dirty="0" smtClean="0"/>
              <a:t> = 20</a:t>
            </a:r>
            <a:r>
              <a:rPr lang="en-US" baseline="30000" dirty="0" smtClean="0"/>
              <a:t>2</a:t>
            </a:r>
            <a:r>
              <a:rPr lang="en-US" baseline="0" dirty="0" smtClean="0"/>
              <a:t> </a:t>
            </a:r>
            <a:r>
              <a:rPr lang="en-US" baseline="0" dirty="0" smtClean="0">
                <a:sym typeface="Wingdings" pitchFamily="2" charset="2"/>
              </a:rPr>
              <a:t> 256 + NF</a:t>
            </a:r>
            <a:r>
              <a:rPr lang="en-US" baseline="30000" dirty="0" smtClean="0">
                <a:sym typeface="Wingdings" pitchFamily="2" charset="2"/>
              </a:rPr>
              <a:t>2</a:t>
            </a:r>
            <a:r>
              <a:rPr lang="en-US" baseline="0" dirty="0" smtClean="0">
                <a:sym typeface="Wingdings" pitchFamily="2" charset="2"/>
              </a:rPr>
              <a:t> = 400  NF</a:t>
            </a:r>
            <a:r>
              <a:rPr lang="en-US" baseline="30000" dirty="0" smtClean="0">
                <a:sym typeface="Wingdings" pitchFamily="2" charset="2"/>
              </a:rPr>
              <a:t>2</a:t>
            </a:r>
            <a:r>
              <a:rPr lang="en-US" baseline="0" dirty="0" smtClean="0">
                <a:sym typeface="Wingdings" pitchFamily="2" charset="2"/>
              </a:rPr>
              <a:t> = 144  NF = 12</a:t>
            </a:r>
          </a:p>
          <a:p>
            <a:r>
              <a:rPr lang="en-US" baseline="0" dirty="0" smtClean="0">
                <a:sym typeface="Wingdings" pitchFamily="2" charset="2"/>
              </a:rPr>
              <a:t>Since N is the </a:t>
            </a:r>
            <a:r>
              <a:rPr lang="en-US" baseline="0" dirty="0" err="1" smtClean="0">
                <a:sym typeface="Wingdings" pitchFamily="2" charset="2"/>
              </a:rPr>
              <a:t>incenter</a:t>
            </a:r>
            <a:r>
              <a:rPr lang="en-US" baseline="0" dirty="0" smtClean="0">
                <a:sym typeface="Wingdings" pitchFamily="2" charset="2"/>
              </a:rPr>
              <a:t>, NF = EN = 12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EE3A58-A1C5-4D02-A841-01F78E9DA0AD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EE3A58-A1C5-4D02-A841-01F78E9DA0AD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38813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EE3A58-A1C5-4D02-A841-01F78E9DA0AD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PC</a:t>
            </a:r>
            <a:r>
              <a:rPr lang="en-US" baseline="0" dirty="0" smtClean="0"/>
              <a:t> = 2/3 SC </a:t>
            </a:r>
            <a:r>
              <a:rPr lang="en-US" baseline="0" dirty="0" smtClean="0">
                <a:sym typeface="Wingdings" pitchFamily="2" charset="2"/>
              </a:rPr>
              <a:t> PC = 2/3 (2100) = 1400 ft  PS = 700 ft</a:t>
            </a:r>
          </a:p>
          <a:p>
            <a:endParaRPr lang="en-US" baseline="0" dirty="0" smtClean="0">
              <a:sym typeface="Wingdings" pitchFamily="2" charset="2"/>
            </a:endParaRPr>
          </a:p>
          <a:p>
            <a:r>
              <a:rPr lang="en-US" baseline="0" dirty="0" smtClean="0">
                <a:sym typeface="Wingdings" pitchFamily="2" charset="2"/>
              </a:rPr>
              <a:t>T is midpoint of BC.  TC = 1000 ft, BC = 2000 ft</a:t>
            </a:r>
          </a:p>
          <a:p>
            <a:endParaRPr lang="en-US" baseline="0" dirty="0" smtClean="0">
              <a:sym typeface="Wingdings" pitchFamily="2" charset="2"/>
            </a:endParaRPr>
          </a:p>
          <a:p>
            <a:r>
              <a:rPr lang="en-US" baseline="0" dirty="0" smtClean="0">
                <a:sym typeface="Wingdings" pitchFamily="2" charset="2"/>
              </a:rPr>
              <a:t>PT = 1/3 TA  800 = 1/3 TA  2400 ft = TA, PA = 1600 ft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EE3A58-A1C5-4D02-A841-01F78E9DA0AD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There</a:t>
            </a:r>
            <a:r>
              <a:rPr lang="en-US" baseline="0" dirty="0" smtClean="0"/>
              <a:t> is nothing terribly interesting about the orthocenter.</a:t>
            </a:r>
          </a:p>
          <a:p>
            <a:r>
              <a:rPr lang="en-US" baseline="0" dirty="0" smtClean="0"/>
              <a:t>In an acute triangle, the orthocenter is inside the triangle.</a:t>
            </a:r>
          </a:p>
          <a:p>
            <a:r>
              <a:rPr lang="en-US" baseline="0" dirty="0" smtClean="0"/>
              <a:t>In a right triangle, the orthocenter is on the triangle at the right angle.</a:t>
            </a:r>
          </a:p>
          <a:p>
            <a:r>
              <a:rPr lang="en-US" baseline="0" dirty="0" smtClean="0"/>
              <a:t>In an obtuse triangle, the orthocenter is outside of the triangle.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EE3A58-A1C5-4D02-A841-01F78E9DA0AD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EE3A58-A1C5-4D02-A841-01F78E9DA0AD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Draw the other two altitudes (from A and C).</a:t>
            </a:r>
            <a:r>
              <a:rPr lang="en-US" baseline="0" dirty="0" smtClean="0"/>
              <a:t>  They will be outside the triangle.</a:t>
            </a:r>
          </a:p>
          <a:p>
            <a:endParaRPr lang="en-US" baseline="0" dirty="0" smtClean="0"/>
          </a:p>
          <a:p>
            <a:r>
              <a:rPr lang="en-US" baseline="0" dirty="0" smtClean="0"/>
              <a:t>OQ is also the perpendicular bisector, angle bisector, and median.</a:t>
            </a:r>
          </a:p>
          <a:p>
            <a:r>
              <a:rPr lang="en-US" baseline="0" dirty="0" smtClean="0"/>
              <a:t>P (-h, 0)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EE3A58-A1C5-4D02-A841-01F78E9DA0AD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l-GR" dirty="0" smtClean="0">
                <a:latin typeface="+mn-lt"/>
              </a:rPr>
              <a:t>Δ</a:t>
            </a:r>
            <a:r>
              <a:rPr lang="en-US" dirty="0" smtClean="0">
                <a:latin typeface="+mn-lt"/>
              </a:rPr>
              <a:t>ABC is isosceles,</a:t>
            </a:r>
            <a:r>
              <a:rPr lang="en-US" dirty="0" smtClean="0"/>
              <a:t> BD is a median	(given)</a:t>
            </a:r>
          </a:p>
          <a:p>
            <a:r>
              <a:rPr lang="en-US" dirty="0" smtClean="0"/>
              <a:t>BA </a:t>
            </a:r>
            <a:r>
              <a:rPr lang="en-US" dirty="0" smtClean="0">
                <a:sym typeface="Symbol"/>
              </a:rPr>
              <a:t> BC			(def. Isosceles)</a:t>
            </a:r>
          </a:p>
          <a:p>
            <a:r>
              <a:rPr lang="en-US" dirty="0" smtClean="0">
                <a:sym typeface="Symbol"/>
              </a:rPr>
              <a:t>AD  DC			(def. Median)</a:t>
            </a:r>
          </a:p>
          <a:p>
            <a:r>
              <a:rPr lang="en-US" dirty="0" smtClean="0">
                <a:sym typeface="Symbol"/>
              </a:rPr>
              <a:t>BD  BD			(reflexive)</a:t>
            </a:r>
          </a:p>
          <a:p>
            <a:r>
              <a:rPr lang="el-GR" dirty="0" smtClean="0">
                <a:latin typeface="+mn-lt"/>
              </a:rPr>
              <a:t>Δ</a:t>
            </a:r>
            <a:r>
              <a:rPr lang="en-US" dirty="0" smtClean="0">
                <a:latin typeface="+mn-lt"/>
              </a:rPr>
              <a:t>ABD </a:t>
            </a:r>
            <a:r>
              <a:rPr lang="en-US" dirty="0" smtClean="0">
                <a:sym typeface="Symbol"/>
              </a:rPr>
              <a:t> </a:t>
            </a:r>
            <a:r>
              <a:rPr lang="el-GR" dirty="0" smtClean="0">
                <a:latin typeface="+mn-lt"/>
              </a:rPr>
              <a:t>Δ</a:t>
            </a:r>
            <a:r>
              <a:rPr lang="en-US" dirty="0" smtClean="0">
                <a:latin typeface="+mn-lt"/>
              </a:rPr>
              <a:t>CBD		(SSS)</a:t>
            </a:r>
          </a:p>
          <a:p>
            <a:r>
              <a:rPr lang="en-US" dirty="0" smtClean="0">
                <a:latin typeface="+mn-lt"/>
                <a:sym typeface="Symbol"/>
              </a:rPr>
              <a:t>ABD</a:t>
            </a:r>
            <a:r>
              <a:rPr lang="en-US" baseline="0" dirty="0" smtClean="0">
                <a:latin typeface="+mn-lt"/>
                <a:sym typeface="Symbol"/>
              </a:rPr>
              <a:t> </a:t>
            </a:r>
            <a:r>
              <a:rPr lang="en-US" dirty="0" smtClean="0">
                <a:sym typeface="Symbol"/>
              </a:rPr>
              <a:t> </a:t>
            </a:r>
            <a:r>
              <a:rPr lang="en-US" dirty="0" smtClean="0">
                <a:latin typeface="+mn-lt"/>
                <a:sym typeface="Symbol"/>
              </a:rPr>
              <a:t>CBD		(def </a:t>
            </a:r>
            <a:r>
              <a:rPr lang="en-US" dirty="0" smtClean="0">
                <a:sym typeface="Symbol"/>
              </a:rPr>
              <a:t> </a:t>
            </a:r>
            <a:r>
              <a:rPr lang="el-GR" dirty="0" smtClean="0">
                <a:latin typeface="+mn-lt"/>
              </a:rPr>
              <a:t>Δ</a:t>
            </a:r>
            <a:r>
              <a:rPr lang="en-US" dirty="0" smtClean="0">
                <a:latin typeface="+mn-lt"/>
              </a:rPr>
              <a:t>) (CPCTC)</a:t>
            </a:r>
          </a:p>
          <a:p>
            <a:r>
              <a:rPr lang="en-US" dirty="0" smtClean="0">
                <a:latin typeface="+mn-lt"/>
              </a:rPr>
              <a:t>BD is an angle bisector</a:t>
            </a:r>
            <a:r>
              <a:rPr lang="en-US" baseline="0" dirty="0" smtClean="0">
                <a:latin typeface="+mn-lt"/>
              </a:rPr>
              <a:t> 		(def angle bisector)</a:t>
            </a:r>
            <a:endParaRPr lang="en-US" dirty="0" smtClean="0">
              <a:latin typeface="+mn-lt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EE3A58-A1C5-4D02-A841-01F78E9DA0AD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EE3A58-A1C5-4D02-A841-01F78E9DA0AD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EE3A58-A1C5-4D02-A841-01F78E9DA0AD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EE3A58-A1C5-4D02-A841-01F78E9DA0AD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66985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Smallest</a:t>
            </a:r>
            <a:r>
              <a:rPr lang="en-US" baseline="0" dirty="0" smtClean="0"/>
              <a:t> angle</a:t>
            </a:r>
          </a:p>
          <a:p>
            <a:r>
              <a:rPr lang="en-US" baseline="0" dirty="0" smtClean="0"/>
              <a:t>Largest side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EE3A58-A1C5-4D02-A841-01F78E9DA0AD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ST, RS, 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EE3A58-A1C5-4D02-A841-01F78E9DA0AD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Can’t be done, short side</a:t>
            </a:r>
            <a:r>
              <a:rPr lang="en-US" baseline="0" dirty="0" smtClean="0"/>
              <a:t> don’t touch</a:t>
            </a:r>
          </a:p>
          <a:p>
            <a:r>
              <a:rPr lang="en-US" baseline="0" dirty="0" smtClean="0"/>
              <a:t>Can’t be done, forms a line</a:t>
            </a:r>
          </a:p>
          <a:p>
            <a:r>
              <a:rPr lang="en-US" baseline="0" dirty="0" smtClean="0"/>
              <a:t>Can be done, isosceles triangle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EE3A58-A1C5-4D02-A841-01F78E9DA0AD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11 + x &gt; 15 </a:t>
            </a:r>
            <a:r>
              <a:rPr lang="en-US" dirty="0" smtClean="0">
                <a:sym typeface="Wingdings" pitchFamily="2" charset="2"/>
              </a:rPr>
              <a:t> x &gt; 4</a:t>
            </a:r>
          </a:p>
          <a:p>
            <a:r>
              <a:rPr lang="en-US" dirty="0" smtClean="0">
                <a:sym typeface="Wingdings" pitchFamily="2" charset="2"/>
              </a:rPr>
              <a:t>15 + x &gt; 11  x &gt; -4 (not useful)</a:t>
            </a:r>
          </a:p>
          <a:p>
            <a:r>
              <a:rPr lang="en-US" dirty="0" smtClean="0">
                <a:sym typeface="Wingdings" pitchFamily="2" charset="2"/>
              </a:rPr>
              <a:t>11 + 15 &gt; x  26 &gt; x</a:t>
            </a:r>
          </a:p>
          <a:p>
            <a:r>
              <a:rPr lang="en-US" dirty="0" smtClean="0">
                <a:sym typeface="Wingdings" pitchFamily="2" charset="2"/>
              </a:rPr>
              <a:t>Combine</a:t>
            </a:r>
            <a:r>
              <a:rPr lang="en-US" baseline="0" dirty="0" smtClean="0">
                <a:sym typeface="Wingdings" pitchFamily="2" charset="2"/>
              </a:rPr>
              <a:t> 1</a:t>
            </a:r>
            <a:r>
              <a:rPr lang="en-US" baseline="30000" dirty="0" smtClean="0">
                <a:sym typeface="Wingdings" pitchFamily="2" charset="2"/>
              </a:rPr>
              <a:t>st</a:t>
            </a:r>
            <a:r>
              <a:rPr lang="en-US" baseline="0" dirty="0" smtClean="0">
                <a:sym typeface="Wingdings" pitchFamily="2" charset="2"/>
              </a:rPr>
              <a:t> and 3</a:t>
            </a:r>
            <a:r>
              <a:rPr lang="en-US" baseline="30000" dirty="0" smtClean="0">
                <a:sym typeface="Wingdings" pitchFamily="2" charset="2"/>
              </a:rPr>
              <a:t>rd</a:t>
            </a:r>
            <a:r>
              <a:rPr lang="en-US" baseline="0" dirty="0" smtClean="0">
                <a:sym typeface="Wingdings" pitchFamily="2" charset="2"/>
              </a:rPr>
              <a:t>: 4 &lt; x &lt; 26</a:t>
            </a:r>
          </a:p>
          <a:p>
            <a:endParaRPr lang="en-US" baseline="0" dirty="0" smtClean="0">
              <a:sym typeface="Wingdings" pitchFamily="2" charset="2"/>
            </a:endParaRPr>
          </a:p>
          <a:p>
            <a:r>
              <a:rPr lang="en-US" baseline="0" dirty="0" smtClean="0">
                <a:sym typeface="Wingdings" pitchFamily="2" charset="2"/>
              </a:rPr>
              <a:t>Short cut: subtract to get smallest, add to get largest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EE3A58-A1C5-4D02-A841-01F78E9DA0AD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x + 11 + 2x + 10 &gt; 5x – 9 </a:t>
            </a:r>
            <a:r>
              <a:rPr lang="en-US" dirty="0" smtClean="0">
                <a:sym typeface="Wingdings" pitchFamily="2" charset="2"/>
              </a:rPr>
              <a:t> 3x + 21 &gt; 5x – 9  30 &gt; 2x  15 &gt; x</a:t>
            </a:r>
          </a:p>
          <a:p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2x + 10 + 5x – 9 &gt; x + 11  7x + 1 &gt; x + 11  6x &gt; 10  x &gt; 10/6  x &gt; 1 2/3 </a:t>
            </a:r>
          </a:p>
          <a:p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x + 11 + 5x – 9 &gt; 2x + 10  6x + 2 &gt; 2x + 10  4x &gt; 8  x &gt; 2</a:t>
            </a:r>
          </a:p>
          <a:p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Choose narrowest interval: 2 &lt; x &lt; 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EE3A58-A1C5-4D02-A841-01F78E9DA0AD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43441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EE3A58-A1C5-4D02-A841-01F78E9DA0AD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82533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65506E8-08BF-4716-8DA3-B55C59674A37}" type="slidenum">
              <a:rPr lang="en-US"/>
              <a:pPr/>
              <a:t>39</a:t>
            </a:fld>
            <a:endParaRPr lang="en-US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7988" y="696913"/>
            <a:ext cx="6191250" cy="3482975"/>
          </a:xfrm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Use two meter sticks to demonstrate the SAS Inequality and SSS Inequality</a:t>
            </a:r>
          </a:p>
          <a:p>
            <a:pPr lvl="1"/>
            <a:r>
              <a:rPr lang="en-US"/>
              <a:t>Have two meter sticks form two sides of the Δ and have the kids imagine the third side.</a:t>
            </a: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EE3A58-A1C5-4D02-A841-01F78E9DA0AD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UV, WV</a:t>
            </a:r>
          </a:p>
          <a:p>
            <a:endParaRPr lang="en-US" dirty="0" smtClean="0"/>
          </a:p>
          <a:p>
            <a:r>
              <a:rPr lang="en-US" dirty="0" smtClean="0"/>
              <a:t>UW</a:t>
            </a:r>
          </a:p>
          <a:p>
            <a:endParaRPr lang="en-US" dirty="0" smtClean="0"/>
          </a:p>
          <a:p>
            <a:r>
              <a:rPr lang="en-US" dirty="0" smtClean="0"/>
              <a:t>UW = ½ ST</a:t>
            </a:r>
          </a:p>
          <a:p>
            <a:r>
              <a:rPr lang="en-US" dirty="0" smtClean="0"/>
              <a:t>VT = ½ ST</a:t>
            </a:r>
          </a:p>
          <a:p>
            <a:r>
              <a:rPr lang="en-US" dirty="0" smtClean="0"/>
              <a:t>UW</a:t>
            </a:r>
            <a:r>
              <a:rPr lang="en-US" baseline="0" dirty="0" smtClean="0"/>
              <a:t> = VT = 81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EE3A58-A1C5-4D02-A841-01F78E9DA0AD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EE3A58-A1C5-4D02-A841-01F78E9DA0AD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EE3A58-A1C5-4D02-A841-01F78E9DA0AD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EE3A58-A1C5-4D02-A841-01F78E9DA0AD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EE3A58-A1C5-4D02-A841-01F78E9DA0AD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EE3A58-A1C5-4D02-A841-01F78E9DA0AD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2B59526-43C2-4FF0-9DC5-4D87C10B10DE}" type="slidenum">
              <a:rPr lang="en-US"/>
              <a:pPr/>
              <a:t>46</a:t>
            </a:fld>
            <a:endParaRPr lang="en-US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7988" y="696913"/>
            <a:ext cx="6191250" cy="3482975"/>
          </a:xfrm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Assume x = 9</a:t>
            </a:r>
          </a:p>
          <a:p>
            <a:endParaRPr lang="en-US" dirty="0" smtClean="0"/>
          </a:p>
          <a:p>
            <a:r>
              <a:rPr lang="en-US" dirty="0" smtClean="0"/>
              <a:t>If x = 9, then x + y ≠ 14.</a:t>
            </a:r>
            <a:r>
              <a:rPr lang="en-US" baseline="0" dirty="0" smtClean="0"/>
              <a:t>  9 + 5 </a:t>
            </a:r>
            <a:r>
              <a:rPr lang="en-US" dirty="0" smtClean="0"/>
              <a:t>≠ 14 </a:t>
            </a:r>
            <a:r>
              <a:rPr lang="en-US" dirty="0" smtClean="0">
                <a:sym typeface="Wingdings" pitchFamily="2" charset="2"/>
              </a:rPr>
              <a:t> 14 </a:t>
            </a:r>
            <a:r>
              <a:rPr lang="en-US" dirty="0" smtClean="0"/>
              <a:t>≠ 14.</a:t>
            </a:r>
            <a:r>
              <a:rPr lang="en-US" baseline="0" dirty="0" smtClean="0"/>
              <a:t>  This is the contradiction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EE3A58-A1C5-4D02-A841-01F78E9DA0AD}" type="slidenum">
              <a:rPr lang="en-US" smtClean="0"/>
              <a:pPr/>
              <a:t>47</a:t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EE3A58-A1C5-4D02-A841-01F78E9DA0AD}" type="slidenum">
              <a:rPr lang="en-US" smtClean="0"/>
              <a:pPr/>
              <a:t>48</a:t>
            </a:fld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EE3A58-A1C5-4D02-A841-01F78E9DA0AD}" type="slidenum">
              <a:rPr lang="en-US" smtClean="0"/>
              <a:pPr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805753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EE3A58-A1C5-4D02-A841-01F78E9DA0AD}" type="slidenum">
              <a:rPr lang="en-US" smtClean="0"/>
              <a:pPr/>
              <a:t>50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EE3A58-A1C5-4D02-A841-01F78E9DA0AD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EE3A58-A1C5-4D02-A841-01F78E9DA0AD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EE3A58-A1C5-4D02-A841-01F78E9DA0AD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Since we’re finding midpoints,</a:t>
            </a:r>
            <a:r>
              <a:rPr lang="en-US" baseline="0" dirty="0" smtClean="0"/>
              <a:t> it is convenient to use 2a, 2b, and 2c so that the midpoints are whole numbers.</a:t>
            </a:r>
          </a:p>
          <a:p>
            <a:r>
              <a:rPr lang="en-US" baseline="0" dirty="0" smtClean="0"/>
              <a:t>Midpoint calculations:</a:t>
            </a:r>
          </a:p>
          <a:p>
            <a:r>
              <a:rPr lang="en-US" baseline="0" dirty="0" smtClean="0"/>
              <a:t>	midpoint = ((x</a:t>
            </a:r>
            <a:r>
              <a:rPr lang="en-US" baseline="-25000" dirty="0" smtClean="0"/>
              <a:t>1</a:t>
            </a:r>
            <a:r>
              <a:rPr lang="en-US" baseline="0" dirty="0" smtClean="0"/>
              <a:t> + x</a:t>
            </a:r>
            <a:r>
              <a:rPr lang="en-US" baseline="-25000" dirty="0" smtClean="0"/>
              <a:t>2</a:t>
            </a:r>
            <a:r>
              <a:rPr lang="en-US" baseline="0" dirty="0" smtClean="0"/>
              <a:t>)/2, (y</a:t>
            </a:r>
            <a:r>
              <a:rPr lang="en-US" baseline="-25000" dirty="0" smtClean="0"/>
              <a:t>1</a:t>
            </a:r>
            <a:r>
              <a:rPr lang="en-US" baseline="0" dirty="0" smtClean="0"/>
              <a:t> + y</a:t>
            </a:r>
            <a:r>
              <a:rPr lang="en-US" baseline="-25000" dirty="0" smtClean="0"/>
              <a:t>2</a:t>
            </a:r>
            <a:r>
              <a:rPr lang="en-US" baseline="0" dirty="0" smtClean="0"/>
              <a:t>)/2)</a:t>
            </a:r>
          </a:p>
          <a:p>
            <a:r>
              <a:rPr lang="en-US" baseline="0" dirty="0" smtClean="0"/>
              <a:t>	((0 + 2a)/2, (0 + 0)/2) = (a, 0)</a:t>
            </a:r>
          </a:p>
          <a:p>
            <a:r>
              <a:rPr lang="en-US" baseline="0" dirty="0" smtClean="0"/>
              <a:t>	((2a + 2b)/2, (0 + 2c)/2) = (a + b, c)</a:t>
            </a:r>
          </a:p>
          <a:p>
            <a:endParaRPr lang="en-US" baseline="0" dirty="0" smtClean="0"/>
          </a:p>
          <a:p>
            <a:r>
              <a:rPr lang="en-US" baseline="0" dirty="0" smtClean="0"/>
              <a:t>Parallel calculations: </a:t>
            </a:r>
          </a:p>
          <a:p>
            <a:r>
              <a:rPr lang="en-US" baseline="0" dirty="0" smtClean="0"/>
              <a:t>	slope = (y</a:t>
            </a:r>
            <a:r>
              <a:rPr lang="en-US" baseline="-25000" dirty="0" smtClean="0"/>
              <a:t>2</a:t>
            </a:r>
            <a:r>
              <a:rPr lang="en-US" baseline="0" dirty="0" smtClean="0"/>
              <a:t> – y</a:t>
            </a:r>
            <a:r>
              <a:rPr lang="en-US" baseline="-25000" dirty="0" smtClean="0"/>
              <a:t>1</a:t>
            </a:r>
            <a:r>
              <a:rPr lang="en-US" baseline="0" dirty="0" smtClean="0"/>
              <a:t>)/(x</a:t>
            </a:r>
            <a:r>
              <a:rPr lang="en-US" baseline="-25000" dirty="0" smtClean="0"/>
              <a:t>2</a:t>
            </a:r>
            <a:r>
              <a:rPr lang="en-US" baseline="0" dirty="0" smtClean="0"/>
              <a:t> – x</a:t>
            </a:r>
            <a:r>
              <a:rPr lang="en-US" baseline="-25000" dirty="0" smtClean="0"/>
              <a:t>1</a:t>
            </a:r>
            <a:r>
              <a:rPr lang="en-US" baseline="0" dirty="0" smtClean="0"/>
              <a:t>)</a:t>
            </a:r>
          </a:p>
          <a:p>
            <a:r>
              <a:rPr lang="en-US" baseline="0" dirty="0" smtClean="0"/>
              <a:t>	m = (2c – 0)/(2b – 0) = c/b</a:t>
            </a:r>
          </a:p>
          <a:p>
            <a:r>
              <a:rPr lang="en-US" baseline="0" dirty="0" smtClean="0"/>
              <a:t>	m = (c – 0)/(</a:t>
            </a:r>
            <a:r>
              <a:rPr lang="en-US" baseline="0" dirty="0" err="1" smtClean="0"/>
              <a:t>a+b</a:t>
            </a:r>
            <a:r>
              <a:rPr lang="en-US" baseline="0" dirty="0" smtClean="0"/>
              <a:t> – a) = c/b</a:t>
            </a:r>
          </a:p>
          <a:p>
            <a:r>
              <a:rPr lang="en-US" baseline="0" dirty="0" smtClean="0"/>
              <a:t>	slopes are the same so lines are parallel</a:t>
            </a:r>
          </a:p>
          <a:p>
            <a:r>
              <a:rPr lang="en-US" baseline="0" dirty="0" smtClean="0"/>
              <a:t>Length calculation:</a:t>
            </a:r>
          </a:p>
          <a:p>
            <a:r>
              <a:rPr lang="en-US" baseline="0" dirty="0" smtClean="0"/>
              <a:t>	dist = </a:t>
            </a:r>
            <a:r>
              <a:rPr lang="en-US" baseline="0" dirty="0" smtClean="0">
                <a:latin typeface="Calibri"/>
              </a:rPr>
              <a:t>√((x</a:t>
            </a:r>
            <a:r>
              <a:rPr lang="en-US" baseline="-25000" dirty="0" smtClean="0">
                <a:latin typeface="Calibri"/>
              </a:rPr>
              <a:t>2</a:t>
            </a:r>
            <a:r>
              <a:rPr lang="en-US" baseline="0" dirty="0" smtClean="0">
                <a:latin typeface="Calibri"/>
              </a:rPr>
              <a:t> – x</a:t>
            </a:r>
            <a:r>
              <a:rPr lang="en-US" baseline="-25000" dirty="0" smtClean="0">
                <a:latin typeface="Calibri"/>
              </a:rPr>
              <a:t>1</a:t>
            </a:r>
            <a:r>
              <a:rPr lang="en-US" baseline="0" dirty="0" smtClean="0">
                <a:latin typeface="Calibri"/>
              </a:rPr>
              <a:t>)</a:t>
            </a:r>
            <a:r>
              <a:rPr lang="en-US" baseline="30000" dirty="0" smtClean="0">
                <a:latin typeface="Calibri"/>
              </a:rPr>
              <a:t>2</a:t>
            </a:r>
            <a:r>
              <a:rPr lang="en-US" baseline="0" dirty="0" smtClean="0">
                <a:latin typeface="Calibri"/>
              </a:rPr>
              <a:t> + (y</a:t>
            </a:r>
            <a:r>
              <a:rPr lang="en-US" baseline="-25000" dirty="0" smtClean="0">
                <a:latin typeface="Calibri"/>
              </a:rPr>
              <a:t>2</a:t>
            </a:r>
            <a:r>
              <a:rPr lang="en-US" baseline="0" dirty="0" smtClean="0">
                <a:latin typeface="Calibri"/>
              </a:rPr>
              <a:t> – y</a:t>
            </a:r>
            <a:r>
              <a:rPr lang="en-US" baseline="-25000" dirty="0" smtClean="0">
                <a:latin typeface="Calibri"/>
              </a:rPr>
              <a:t>1</a:t>
            </a:r>
            <a:r>
              <a:rPr lang="en-US" baseline="0" dirty="0" smtClean="0">
                <a:latin typeface="Calibri"/>
              </a:rPr>
              <a:t>)</a:t>
            </a:r>
            <a:r>
              <a:rPr lang="en-US" baseline="30000" dirty="0" smtClean="0">
                <a:latin typeface="Calibri"/>
              </a:rPr>
              <a:t>2</a:t>
            </a:r>
            <a:r>
              <a:rPr lang="en-US" baseline="0" dirty="0" smtClean="0">
                <a:latin typeface="Calibri"/>
              </a:rPr>
              <a:t>)</a:t>
            </a:r>
          </a:p>
          <a:p>
            <a:r>
              <a:rPr lang="en-US" baseline="0" dirty="0" smtClean="0"/>
              <a:t>	</a:t>
            </a:r>
            <a:r>
              <a:rPr lang="en-US" baseline="0" dirty="0" smtClean="0">
                <a:latin typeface="+mn-lt"/>
              </a:rPr>
              <a:t>√((2b – 0)</a:t>
            </a:r>
            <a:r>
              <a:rPr lang="en-US" baseline="30000" dirty="0" smtClean="0">
                <a:latin typeface="+mn-lt"/>
              </a:rPr>
              <a:t>2</a:t>
            </a:r>
            <a:r>
              <a:rPr lang="en-US" baseline="0" dirty="0" smtClean="0">
                <a:latin typeface="+mn-lt"/>
              </a:rPr>
              <a:t> + (2c – 0)</a:t>
            </a:r>
            <a:r>
              <a:rPr lang="en-US" baseline="30000" dirty="0" smtClean="0">
                <a:latin typeface="+mn-lt"/>
              </a:rPr>
              <a:t>2</a:t>
            </a:r>
            <a:r>
              <a:rPr lang="en-US" baseline="0" dirty="0" smtClean="0">
                <a:latin typeface="+mn-lt"/>
              </a:rPr>
              <a:t>) = √(4b</a:t>
            </a:r>
            <a:r>
              <a:rPr lang="en-US" baseline="30000" dirty="0" smtClean="0">
                <a:latin typeface="+mn-lt"/>
              </a:rPr>
              <a:t>2</a:t>
            </a:r>
            <a:r>
              <a:rPr lang="en-US" baseline="0" dirty="0" smtClean="0">
                <a:latin typeface="+mn-lt"/>
              </a:rPr>
              <a:t> + 4c</a:t>
            </a:r>
            <a:r>
              <a:rPr lang="en-US" baseline="30000" dirty="0" smtClean="0">
                <a:latin typeface="+mn-lt"/>
              </a:rPr>
              <a:t>2</a:t>
            </a:r>
            <a:r>
              <a:rPr lang="en-US" baseline="0" dirty="0" smtClean="0">
                <a:latin typeface="+mn-lt"/>
              </a:rPr>
              <a:t>) = √(4(b</a:t>
            </a:r>
            <a:r>
              <a:rPr lang="en-US" baseline="30000" dirty="0" smtClean="0">
                <a:latin typeface="+mn-lt"/>
              </a:rPr>
              <a:t>2</a:t>
            </a:r>
            <a:r>
              <a:rPr lang="en-US" baseline="0" dirty="0" smtClean="0">
                <a:latin typeface="+mn-lt"/>
              </a:rPr>
              <a:t> + c</a:t>
            </a:r>
            <a:r>
              <a:rPr lang="en-US" baseline="30000" dirty="0" smtClean="0">
                <a:latin typeface="+mn-lt"/>
              </a:rPr>
              <a:t>2</a:t>
            </a:r>
            <a:r>
              <a:rPr lang="en-US" baseline="0" dirty="0" smtClean="0">
                <a:latin typeface="+mn-lt"/>
              </a:rPr>
              <a:t>)) = 2√(b</a:t>
            </a:r>
            <a:r>
              <a:rPr lang="en-US" baseline="30000" dirty="0" smtClean="0">
                <a:latin typeface="+mn-lt"/>
              </a:rPr>
              <a:t>2</a:t>
            </a:r>
            <a:r>
              <a:rPr lang="en-US" baseline="0" dirty="0" smtClean="0">
                <a:latin typeface="+mn-lt"/>
              </a:rPr>
              <a:t> + c</a:t>
            </a:r>
            <a:r>
              <a:rPr lang="en-US" baseline="30000" dirty="0" smtClean="0">
                <a:latin typeface="+mn-lt"/>
              </a:rPr>
              <a:t>2</a:t>
            </a:r>
            <a:r>
              <a:rPr lang="en-US" baseline="0" dirty="0" smtClean="0">
                <a:latin typeface="+mn-lt"/>
              </a:rPr>
              <a:t>)</a:t>
            </a:r>
          </a:p>
          <a:p>
            <a:r>
              <a:rPr lang="en-US" baseline="0" dirty="0" smtClean="0"/>
              <a:t>	</a:t>
            </a:r>
            <a:r>
              <a:rPr lang="en-US" baseline="0" dirty="0" smtClean="0">
                <a:latin typeface="+mn-lt"/>
              </a:rPr>
              <a:t>√((</a:t>
            </a:r>
            <a:r>
              <a:rPr lang="en-US" baseline="0" dirty="0" err="1" smtClean="0">
                <a:latin typeface="+mn-lt"/>
              </a:rPr>
              <a:t>a+b</a:t>
            </a:r>
            <a:r>
              <a:rPr lang="en-US" baseline="0" dirty="0" smtClean="0">
                <a:latin typeface="+mn-lt"/>
              </a:rPr>
              <a:t> – a)</a:t>
            </a:r>
            <a:r>
              <a:rPr lang="en-US" baseline="30000" dirty="0" smtClean="0">
                <a:latin typeface="+mn-lt"/>
              </a:rPr>
              <a:t>2</a:t>
            </a:r>
            <a:r>
              <a:rPr lang="en-US" baseline="0" dirty="0" smtClean="0">
                <a:latin typeface="+mn-lt"/>
              </a:rPr>
              <a:t> + (c – 0)</a:t>
            </a:r>
            <a:r>
              <a:rPr lang="en-US" baseline="30000" dirty="0" smtClean="0">
                <a:latin typeface="+mn-lt"/>
              </a:rPr>
              <a:t>2</a:t>
            </a:r>
            <a:r>
              <a:rPr lang="en-US" baseline="0" dirty="0" smtClean="0">
                <a:latin typeface="+mn-lt"/>
              </a:rPr>
              <a:t>) = √(b</a:t>
            </a:r>
            <a:r>
              <a:rPr lang="en-US" baseline="30000" dirty="0" smtClean="0">
                <a:latin typeface="+mn-lt"/>
              </a:rPr>
              <a:t>2</a:t>
            </a:r>
            <a:r>
              <a:rPr lang="en-US" baseline="0" dirty="0" smtClean="0">
                <a:latin typeface="+mn-lt"/>
              </a:rPr>
              <a:t> + c</a:t>
            </a:r>
            <a:r>
              <a:rPr lang="en-US" baseline="30000" dirty="0" smtClean="0">
                <a:latin typeface="+mn-lt"/>
              </a:rPr>
              <a:t>2</a:t>
            </a:r>
            <a:r>
              <a:rPr lang="en-US" baseline="0" dirty="0" smtClean="0">
                <a:latin typeface="+mn-lt"/>
              </a:rPr>
              <a:t>)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EE3A58-A1C5-4D02-A841-01F78E9DA0AD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EE3A58-A1C5-4D02-A841-01F78E9DA0AD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4478274"/>
            <a:ext cx="9144000" cy="665226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4539996"/>
            <a:ext cx="2249424" cy="534924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4533138"/>
            <a:ext cx="6784848" cy="534924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3028950"/>
            <a:ext cx="6477000" cy="13716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4537528"/>
            <a:ext cx="6705600" cy="51435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4551524"/>
            <a:ext cx="2057400" cy="51435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5528C63-2F60-4E94-ADDF-083C46AEFDF3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177404"/>
            <a:ext cx="5867400" cy="273844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171450"/>
            <a:ext cx="838200" cy="2857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0DFDC03-D3DF-4F16-849A-C9AA1697BA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28C63-2F60-4E94-ADDF-083C46AEFDF3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FDC03-D3DF-4F16-849A-C9AA1697BA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457200"/>
            <a:ext cx="2057400" cy="4137422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1"/>
            <a:ext cx="5562600" cy="413742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4686302"/>
            <a:ext cx="2209800" cy="273844"/>
          </a:xfrm>
        </p:spPr>
        <p:txBody>
          <a:bodyPr/>
          <a:lstStyle/>
          <a:p>
            <a:fld id="{55528C63-2F60-4E94-ADDF-083C46AEFDF3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3" y="4686156"/>
            <a:ext cx="5573483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51435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457200"/>
            <a:ext cx="228600" cy="46863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40005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6056313" y="77787"/>
            <a:ext cx="400050" cy="244476"/>
          </a:xfrm>
        </p:spPr>
        <p:txBody>
          <a:bodyPr/>
          <a:lstStyle/>
          <a:p>
            <a:fld id="{10DFDC03-D3DF-4F16-849A-C9AA1697BA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71450"/>
            <a:ext cx="8153400" cy="74295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28C63-2F60-4E94-ADDF-083C46AEFDF3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0DFDC03-D3DF-4F16-849A-C9AA1697BA1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200150"/>
            <a:ext cx="8153400" cy="337185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2" y="2057400"/>
            <a:ext cx="7123113" cy="1254919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143000"/>
            <a:ext cx="9144000" cy="85725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00150"/>
            <a:ext cx="1295400" cy="7429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200150"/>
            <a:ext cx="7772400" cy="74295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200150"/>
            <a:ext cx="7620000" cy="74295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28C63-2F60-4E94-ADDF-083C46AEFDF3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314450"/>
            <a:ext cx="1295400" cy="526257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10DFDC03-D3DF-4F16-849A-C9AA1697BA1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192175"/>
            <a:ext cx="3886200" cy="3429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192175"/>
            <a:ext cx="3886200" cy="3429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5528C63-2F60-4E94-ADDF-083C46AEFDF3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0DFDC03-D3DF-4F16-849A-C9AA1697BA1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04788"/>
            <a:ext cx="8153400" cy="652462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1828800"/>
            <a:ext cx="3886200" cy="268605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1828800"/>
            <a:ext cx="3886200" cy="268605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5528C63-2F60-4E94-ADDF-083C46AEFDF3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0DFDC03-D3DF-4F16-849A-C9AA1697BA1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314450"/>
            <a:ext cx="3886200" cy="48006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314450"/>
            <a:ext cx="3886200" cy="48006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28C63-2F60-4E94-ADDF-083C46AEFDF3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0DFDC03-D3DF-4F16-849A-C9AA1697BA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28C63-2F60-4E94-ADDF-083C46AEFDF3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4686300"/>
            <a:ext cx="533400" cy="2857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0DFDC03-D3DF-4F16-849A-C9AA1697BA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04788"/>
            <a:ext cx="8077200" cy="652462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28C63-2F60-4E94-ADDF-083C46AEFDF3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0DFDC03-D3DF-4F16-849A-C9AA1697BA1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314450"/>
            <a:ext cx="1600200" cy="325755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314450"/>
            <a:ext cx="6400800" cy="33147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4114800"/>
            <a:ext cx="7315200" cy="51435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3429000"/>
            <a:ext cx="9144000" cy="665226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3497580"/>
            <a:ext cx="1463040" cy="534924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3490722"/>
            <a:ext cx="7598664" cy="534924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3486150"/>
            <a:ext cx="7315200" cy="51435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515035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4686300"/>
            <a:ext cx="2667000" cy="273844"/>
          </a:xfrm>
        </p:spPr>
        <p:txBody>
          <a:bodyPr rtlCol="0"/>
          <a:lstStyle/>
          <a:p>
            <a:fld id="{55528C63-2F60-4E94-ADDF-083C46AEFDF3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3500437"/>
            <a:ext cx="1447800" cy="497684"/>
          </a:xfrm>
        </p:spPr>
        <p:txBody>
          <a:bodyPr rtlCol="0"/>
          <a:lstStyle>
            <a:lvl1pPr>
              <a:defRPr sz="2800"/>
            </a:lvl1pPr>
          </a:lstStyle>
          <a:p>
            <a:fld id="{10DFDC03-D3DF-4F16-849A-C9AA1697BA1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4686156"/>
            <a:ext cx="4572000" cy="273844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3426714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171450"/>
            <a:ext cx="8153400" cy="74295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200150"/>
            <a:ext cx="8153400" cy="339471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4686300"/>
            <a:ext cx="2667000" cy="273844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5528C63-2F60-4E94-ADDF-083C46AEFDF3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2" y="4686156"/>
            <a:ext cx="5421083" cy="273844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925830"/>
            <a:ext cx="9144000" cy="24003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960120"/>
            <a:ext cx="533400" cy="1714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960120"/>
            <a:ext cx="8553450" cy="17145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954167"/>
            <a:ext cx="533400" cy="183357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0DFDC03-D3DF-4F16-849A-C9AA1697BA1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Answers/Chapter%205/Geometry%205.1%20Answers.pptx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omework%20Quizzes/Chapter%205/Geometry%205.1%20Quiz.pptx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Answers/Chapter%205/Geometry%205.2%20Answers.pptx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hyperlink" Target="Homework%20Quizzes/Chapter%205/Geometry%205.2%20Quiz.pptx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ailto:rwright@andrews.edu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Answers/Chapter%205/Geometry%205.3%20Answers.pptx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omework%20Quizzes/Chapter%205/Geometry%205.3%20Quiz.pptx" TargetMode="Externa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Answers/Chapter%205/Geometry%205.4%20Answers.pptx" TargetMode="Externa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omework%20Quizzes/Chapter%205/Geometry%205.4%20Quiz.pptx" TargetMode="Externa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Answers/Chapter%205/Geometry%205.5%20Answers.pptx" TargetMode="External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4" Type="http://schemas.openxmlformats.org/officeDocument/2006/relationships/hyperlink" Target="Homework%20Quizzes/Chapter%205/Geometry%205.5%20Quiz.pptx" TargetMode="Externa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hyperlink" Target="Answers/Chapter%205/Geometry%205.6%20Answers.pptx" TargetMode="External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Relationship Id="rId4" Type="http://schemas.openxmlformats.org/officeDocument/2006/relationships/hyperlink" Target="Homework%20Quizzes/Chapter%205/Geometry%205.6%20Quiz.pptx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Relationships within Triangles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 smtClean="0"/>
              <a:t>Geometry</a:t>
            </a:r>
          </a:p>
          <a:p>
            <a:r>
              <a:rPr lang="en-US" dirty="0" smtClean="0"/>
              <a:t>Chapter 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5.1 </a:t>
            </a:r>
            <a:r>
              <a:rPr lang="en-US" dirty="0" err="1" smtClean="0"/>
              <a:t>Midsegment</a:t>
            </a:r>
            <a:r>
              <a:rPr lang="en-US" dirty="0" smtClean="0"/>
              <a:t> Theorem and Coordinate Proof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i="1" dirty="0" smtClean="0"/>
              <a:t>298 #2-18 even, 24-32 even, 36, 40, 42, 44, 48-52 even = 21 total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5.1 Answers and 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5.1 Answers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hlinkClick r:id="rId4" action="ppaction://hlinkpres?slideindex=1&amp;slidetitle="/>
              </a:rPr>
              <a:t>5.1 Quiz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41546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5.2 Use Perpendicular Bisectors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Perpendicular Bisector</a:t>
            </a:r>
          </a:p>
          <a:p>
            <a:pPr lvl="1"/>
            <a:r>
              <a:rPr lang="en-US" sz="2400" dirty="0" smtClean="0"/>
              <a:t>Segment that is perpendicular to and bisects a segment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533400" y="3891602"/>
            <a:ext cx="7010400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Converse of the Perpendicular Bisector Theorem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1066800" y="4353267"/>
            <a:ext cx="7620000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/>
              <a:t>If a point is equidistant from the endpoints of a segment, then it is on the perpendicular bisector of the segment</a:t>
            </a:r>
            <a:endParaRPr lang="en-US" sz="2000" dirty="0"/>
          </a:p>
        </p:txBody>
      </p:sp>
      <p:sp>
        <p:nvSpPr>
          <p:cNvPr id="21" name="TextBox 20"/>
          <p:cNvSpPr txBox="1"/>
          <p:nvPr/>
        </p:nvSpPr>
        <p:spPr>
          <a:xfrm>
            <a:off x="533400" y="2743200"/>
            <a:ext cx="4648200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Perpendicular Bisector Theorem</a:t>
            </a:r>
            <a:endParaRPr lang="en-US" sz="2400" dirty="0"/>
          </a:p>
        </p:txBody>
      </p:sp>
      <p:sp>
        <p:nvSpPr>
          <p:cNvPr id="22" name="TextBox 21"/>
          <p:cNvSpPr txBox="1"/>
          <p:nvPr/>
        </p:nvSpPr>
        <p:spPr>
          <a:xfrm>
            <a:off x="1066800" y="3183716"/>
            <a:ext cx="7620000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/>
              <a:t>If a point is on the perpendicular bisector of a segment, then it is equidistant from the endpoints of the segment</a:t>
            </a:r>
            <a:endParaRPr lang="en-US" sz="2000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5334000" y="2660503"/>
            <a:ext cx="3200400" cy="177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5400000">
            <a:off x="6250704" y="2490577"/>
            <a:ext cx="1189195" cy="1853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5400000">
            <a:off x="5964215" y="2660463"/>
            <a:ext cx="339770" cy="185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5400000">
            <a:off x="7387541" y="2659577"/>
            <a:ext cx="339770" cy="185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845300" y="2405675"/>
            <a:ext cx="266700" cy="177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5400000">
            <a:off x="6984586" y="2533049"/>
            <a:ext cx="254828" cy="185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5334000" y="1896906"/>
            <a:ext cx="1511300" cy="764483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rot="10800000">
            <a:off x="6845300" y="1896906"/>
            <a:ext cx="1689100" cy="764483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16200000" flipH="1">
            <a:off x="5917786" y="2190247"/>
            <a:ext cx="254828" cy="1778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rot="16200000" flipH="1">
            <a:off x="6006686" y="2190247"/>
            <a:ext cx="254828" cy="1778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rot="5400000">
            <a:off x="7517986" y="2190247"/>
            <a:ext cx="254828" cy="1778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rot="5400000">
            <a:off x="7606886" y="2190247"/>
            <a:ext cx="254828" cy="1778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2" name="Oval 31"/>
          <p:cNvSpPr/>
          <p:nvPr/>
        </p:nvSpPr>
        <p:spPr>
          <a:xfrm>
            <a:off x="6793270" y="1885950"/>
            <a:ext cx="88900" cy="84943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 animBg="1"/>
      <p:bldP spid="9" grpId="0" animBg="1"/>
      <p:bldP spid="21" grpId="0" animBg="1"/>
      <p:bldP spid="22" grpId="0" animBg="1"/>
      <p:bldP spid="3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5.2 Use Perpendicular Bisectors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In the diagram,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b="0" i="1" smtClean="0">
                            <a:latin typeface="Cambria Math"/>
                          </a:rPr>
                        </m:ctrlPr>
                      </m:barPr>
                      <m:e>
                        <m:r>
                          <a:rPr lang="en-US" b="0" i="1" smtClean="0">
                            <a:latin typeface="Cambria Math"/>
                          </a:rPr>
                          <m:t>𝐽𝐾</m:t>
                        </m:r>
                      </m:e>
                    </m:bar>
                  </m:oMath>
                </a14:m>
                <a:r>
                  <a:rPr lang="en-US" dirty="0" smtClean="0"/>
                  <a:t> is the perpendicular bisector of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b="0" i="1" smtClean="0">
                            <a:latin typeface="Cambria Math"/>
                          </a:rPr>
                        </m:ctrlPr>
                      </m:barPr>
                      <m:e>
                        <m:r>
                          <a:rPr lang="en-US" b="0" i="1" smtClean="0">
                            <a:latin typeface="Cambria Math"/>
                          </a:rPr>
                          <m:t>𝑁𝐿</m:t>
                        </m:r>
                      </m:e>
                    </m:bar>
                  </m:oMath>
                </a14:m>
                <a:r>
                  <a:rPr lang="en-US" dirty="0" smtClean="0"/>
                  <a:t>.</a:t>
                </a:r>
              </a:p>
              <a:p>
                <a:r>
                  <a:rPr lang="en-US" dirty="0" smtClean="0"/>
                  <a:t>Find NK.</a:t>
                </a:r>
              </a:p>
              <a:p>
                <a:endParaRPr lang="en-US" dirty="0" smtClean="0"/>
              </a:p>
              <a:p>
                <a:r>
                  <a:rPr lang="en-US" dirty="0" smtClean="0"/>
                  <a:t>Explain why M is on </a:t>
                </a:r>
                <a14:m>
                  <m:oMath xmlns:m="http://schemas.openxmlformats.org/officeDocument/2006/math">
                    <m:acc>
                      <m:accPr>
                        <m:chr m:val="⃡"/>
                        <m:ctrlPr>
                          <a:rPr lang="en-US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/>
                          </a:rPr>
                          <m:t>𝐽𝐾</m:t>
                        </m:r>
                      </m:e>
                    </m:acc>
                  </m:oMath>
                </a14:m>
                <a:r>
                  <a:rPr lang="en-US" dirty="0" smtClean="0"/>
                  <a:t>.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3"/>
                <a:stretch>
                  <a:fillRect l="-449" t="-2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2000251"/>
            <a:ext cx="3398044" cy="1878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5.2 Use Perpendicular Bisectors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200150"/>
            <a:ext cx="8153400" cy="371475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Find the perpendicular bisectors of a triangle</a:t>
            </a:r>
          </a:p>
          <a:p>
            <a:r>
              <a:rPr lang="en-US" dirty="0" smtClean="0"/>
              <a:t>Cut out a triangle</a:t>
            </a:r>
          </a:p>
          <a:p>
            <a:r>
              <a:rPr lang="en-US" dirty="0" smtClean="0"/>
              <a:t>Fold each vertex to each other vertex</a:t>
            </a:r>
          </a:p>
          <a:p>
            <a:pPr lvl="1"/>
            <a:r>
              <a:rPr lang="en-US" dirty="0" smtClean="0"/>
              <a:t>The three folds are the perpendicular bisectors</a:t>
            </a:r>
          </a:p>
          <a:p>
            <a:r>
              <a:rPr lang="en-US" dirty="0" smtClean="0"/>
              <a:t>What do you notice?</a:t>
            </a:r>
          </a:p>
          <a:p>
            <a:pPr lvl="1"/>
            <a:r>
              <a:rPr lang="en-US" dirty="0" smtClean="0"/>
              <a:t>Perpendicular bisectors meet at one point</a:t>
            </a:r>
          </a:p>
          <a:p>
            <a:r>
              <a:rPr lang="en-US" dirty="0" smtClean="0"/>
              <a:t>Measure the distance from the meeting point to each vertex</a:t>
            </a:r>
          </a:p>
          <a:p>
            <a:r>
              <a:rPr lang="en-US" dirty="0" smtClean="0"/>
              <a:t>What do you notice?</a:t>
            </a:r>
          </a:p>
          <a:p>
            <a:pPr lvl="1"/>
            <a:r>
              <a:rPr lang="en-US" dirty="0" smtClean="0"/>
              <a:t>The distances are equal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5.2 Use Perpendicular Bisectors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 dirty="0" smtClean="0"/>
              <a:t>Concurrent</a:t>
            </a:r>
          </a:p>
          <a:p>
            <a:pPr lvl="1"/>
            <a:r>
              <a:rPr lang="en-US" sz="2400" dirty="0" smtClean="0"/>
              <a:t>Several lines that intersect at same point (point of concurrency)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533400" y="2434590"/>
            <a:ext cx="7696200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Concurrency of Perpendicular Bisectors of a Triangle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066800" y="2892564"/>
            <a:ext cx="7620000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/>
              <a:t>The perpendicular bisectors of a triangle intersect at a point that is equidistant from the vertices of a triangle</a:t>
            </a:r>
            <a:endParaRPr lang="en-US" sz="2000" dirty="0"/>
          </a:p>
        </p:txBody>
      </p:sp>
      <p:sp>
        <p:nvSpPr>
          <p:cNvPr id="6" name="Isosceles Triangle 5"/>
          <p:cNvSpPr/>
          <p:nvPr/>
        </p:nvSpPr>
        <p:spPr>
          <a:xfrm>
            <a:off x="1371600" y="3600450"/>
            <a:ext cx="2361406" cy="1314450"/>
          </a:xfrm>
          <a:prstGeom prst="triangle">
            <a:avLst>
              <a:gd name="adj" fmla="val 34560"/>
            </a:avLst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>
            <a:stCxn id="6" idx="1"/>
          </p:cNvCxnSpPr>
          <p:nvPr/>
        </p:nvCxnSpPr>
        <p:spPr>
          <a:xfrm>
            <a:off x="1779651" y="4257675"/>
            <a:ext cx="1496949" cy="828675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stCxn id="6" idx="5"/>
          </p:cNvCxnSpPr>
          <p:nvPr/>
        </p:nvCxnSpPr>
        <p:spPr>
          <a:xfrm flipH="1">
            <a:off x="2286000" y="4257675"/>
            <a:ext cx="674354" cy="828675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endCxn id="6" idx="0"/>
          </p:cNvCxnSpPr>
          <p:nvPr/>
        </p:nvCxnSpPr>
        <p:spPr>
          <a:xfrm flipH="1" flipV="1">
            <a:off x="2187702" y="3600450"/>
            <a:ext cx="403098" cy="1104900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endCxn id="6" idx="2"/>
          </p:cNvCxnSpPr>
          <p:nvPr/>
        </p:nvCxnSpPr>
        <p:spPr>
          <a:xfrm flipH="1">
            <a:off x="1371600" y="4705350"/>
            <a:ext cx="1221124" cy="209550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endCxn id="6" idx="4"/>
          </p:cNvCxnSpPr>
          <p:nvPr/>
        </p:nvCxnSpPr>
        <p:spPr>
          <a:xfrm>
            <a:off x="2579752" y="4705350"/>
            <a:ext cx="1153254" cy="209550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2274951" y="4124325"/>
            <a:ext cx="228600" cy="5715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5400000">
            <a:off x="3067844" y="4800402"/>
            <a:ext cx="114300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rot="16200000" flipH="1">
            <a:off x="2085975" y="4791075"/>
            <a:ext cx="171450" cy="762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5400000">
            <a:off x="1934239" y="4257014"/>
            <a:ext cx="1315046" cy="1923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5" grpId="0" animBg="1"/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5.2 Use Perpendicular Bisectors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Hot pretzels are sold from store at A, B, and E.  Where could the pretzel distributor be located if it is equidistant from those three points?</a:t>
            </a:r>
            <a:endParaRPr lang="en-US" dirty="0"/>
          </a:p>
        </p:txBody>
      </p:sp>
      <p:pic>
        <p:nvPicPr>
          <p:cNvPr id="4" name="Picture 4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22428" y="2628900"/>
            <a:ext cx="3671534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0" y="2571750"/>
            <a:ext cx="4798142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5.2 Use Perpendicular Bisectors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Circumcenter</a:t>
            </a:r>
            <a:endParaRPr lang="en-US" dirty="0" smtClean="0"/>
          </a:p>
          <a:p>
            <a:pPr lvl="1"/>
            <a:r>
              <a:rPr lang="en-US" dirty="0" smtClean="0"/>
              <a:t>The point of concurrency of the perpendicular bisectors of a triangle.</a:t>
            </a:r>
          </a:p>
          <a:p>
            <a:pPr lvl="1"/>
            <a:r>
              <a:rPr lang="en-US" dirty="0" smtClean="0"/>
              <a:t>If a circle was circumscribed around a triangle, the </a:t>
            </a:r>
            <a:r>
              <a:rPr lang="en-US" dirty="0" err="1" smtClean="0"/>
              <a:t>circumcenter</a:t>
            </a:r>
            <a:r>
              <a:rPr lang="en-US" dirty="0" smtClean="0"/>
              <a:t> would also be the center of the circle.</a:t>
            </a:r>
            <a:endParaRPr lang="en-US" dirty="0"/>
          </a:p>
        </p:txBody>
      </p:sp>
      <p:sp>
        <p:nvSpPr>
          <p:cNvPr id="10" name="Isosceles Triangle 9"/>
          <p:cNvSpPr/>
          <p:nvPr/>
        </p:nvSpPr>
        <p:spPr>
          <a:xfrm rot="2340000" flipV="1">
            <a:off x="4584344" y="2131690"/>
            <a:ext cx="3276600" cy="1806260"/>
          </a:xfrm>
          <a:prstGeom prst="triangle">
            <a:avLst>
              <a:gd name="adj" fmla="val 34560"/>
            </a:avLst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4724400" y="2266950"/>
            <a:ext cx="3697197" cy="533400"/>
          </a:xfrm>
          <a:prstGeom prst="line">
            <a:avLst/>
          </a:prstGeom>
          <a:ln w="28575">
            <a:solidFill>
              <a:srgbClr val="C0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 flipV="1">
            <a:off x="6480434" y="819150"/>
            <a:ext cx="73212" cy="3466456"/>
          </a:xfrm>
          <a:prstGeom prst="line">
            <a:avLst/>
          </a:prstGeom>
          <a:ln w="28575">
            <a:solidFill>
              <a:srgbClr val="C0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5222506" y="1047750"/>
            <a:ext cx="2513292" cy="3079400"/>
          </a:xfrm>
          <a:prstGeom prst="line">
            <a:avLst/>
          </a:prstGeom>
          <a:ln w="28575">
            <a:solidFill>
              <a:srgbClr val="C0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 rot="2340000" flipV="1">
            <a:off x="5023888" y="850240"/>
            <a:ext cx="3276600" cy="3298386"/>
          </a:xfrm>
          <a:prstGeom prst="ellipse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0" grpId="0" animBg="1"/>
      <p:bldP spid="1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5.2 Use Perpendicular Bisectors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i="1" dirty="0" smtClean="0"/>
              <a:t>306 #2-16 even, 20, 22, 26, 28, 30, 34-40 even = 17 total</a:t>
            </a:r>
          </a:p>
          <a:p>
            <a:r>
              <a:rPr lang="en-US" i="1" dirty="0" smtClean="0"/>
              <a:t>Extra Credit 309 #2, 4 = +2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5.2 Answers and 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5.2 Answers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hlinkClick r:id="rId4" action="ppaction://hlinkpres?slideindex=1&amp;slidetitle="/>
              </a:rPr>
              <a:t>5.2 Quiz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91335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This Slideshow was developed to accompany the textbook</a:t>
            </a:r>
          </a:p>
          <a:p>
            <a:pPr lvl="1"/>
            <a:r>
              <a:rPr lang="en-US" i="1" dirty="0" smtClean="0"/>
              <a:t>Larson Geometry</a:t>
            </a:r>
            <a:endParaRPr lang="en-US" i="1" dirty="0"/>
          </a:p>
          <a:p>
            <a:pPr lvl="1"/>
            <a:r>
              <a:rPr lang="en-US" i="1" dirty="0" smtClean="0"/>
              <a:t>By Larson</a:t>
            </a:r>
            <a:r>
              <a:rPr lang="en-US" i="1" dirty="0"/>
              <a:t>, R., Boswell, L., </a:t>
            </a:r>
            <a:r>
              <a:rPr lang="en-US" i="1" dirty="0" err="1"/>
              <a:t>Kanold</a:t>
            </a:r>
            <a:r>
              <a:rPr lang="en-US" i="1" dirty="0"/>
              <a:t>, T. D., &amp; Stiff, L. </a:t>
            </a:r>
            <a:endParaRPr lang="en-US" i="1" dirty="0" smtClean="0"/>
          </a:p>
          <a:p>
            <a:pPr lvl="1"/>
            <a:r>
              <a:rPr lang="en-US" i="1" dirty="0" smtClean="0"/>
              <a:t>2011 </a:t>
            </a:r>
            <a:r>
              <a:rPr lang="en-US" i="1" dirty="0"/>
              <a:t>Holt </a:t>
            </a:r>
            <a:r>
              <a:rPr lang="en-US" i="1" dirty="0" smtClean="0"/>
              <a:t>McDougal</a:t>
            </a:r>
          </a:p>
          <a:p>
            <a:r>
              <a:rPr lang="en-US" dirty="0"/>
              <a:t>Some examples and diagrams are taken from the textbook.</a:t>
            </a:r>
          </a:p>
          <a:p>
            <a:endParaRPr lang="en-US" i="1" dirty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4800600" y="4149657"/>
            <a:ext cx="4343400" cy="9906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dirty="0" smtClean="0"/>
              <a:t>Slides created by </a:t>
            </a:r>
          </a:p>
          <a:p>
            <a:r>
              <a:rPr lang="en-US" dirty="0" smtClean="0"/>
              <a:t>Richard Wright, Andrews Academy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hlinkClick r:id="rId2"/>
              </a:rPr>
              <a:t>rwright@andrews.edu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90684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5.3 Use Angle Bisectors of Triangles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Angle Bisector</a:t>
            </a:r>
          </a:p>
          <a:p>
            <a:pPr lvl="1"/>
            <a:r>
              <a:rPr lang="en-US" dirty="0" smtClean="0"/>
              <a:t>Ray that bisects an angle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33400" y="3891602"/>
            <a:ext cx="7010400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Converse of the Angle Bisector Theorem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1066800" y="4353267"/>
            <a:ext cx="7620000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/>
              <a:t>If a point is equidistant from the sides of an angle, then it is on the angle bisector</a:t>
            </a:r>
            <a:endParaRPr lang="en-US" sz="2000" dirty="0"/>
          </a:p>
        </p:txBody>
      </p:sp>
      <p:sp>
        <p:nvSpPr>
          <p:cNvPr id="21" name="TextBox 20"/>
          <p:cNvSpPr txBox="1"/>
          <p:nvPr/>
        </p:nvSpPr>
        <p:spPr>
          <a:xfrm>
            <a:off x="544497" y="2681586"/>
            <a:ext cx="4648200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Angle Bisector Theorem</a:t>
            </a:r>
            <a:endParaRPr lang="en-US" sz="2400" dirty="0"/>
          </a:p>
        </p:txBody>
      </p:sp>
      <p:sp>
        <p:nvSpPr>
          <p:cNvPr id="22" name="TextBox 21"/>
          <p:cNvSpPr txBox="1"/>
          <p:nvPr/>
        </p:nvSpPr>
        <p:spPr>
          <a:xfrm>
            <a:off x="1066800" y="3143251"/>
            <a:ext cx="7620000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/>
              <a:t>If a point is on the angle bisector, then it is equidistant from the sides of the angle</a:t>
            </a:r>
            <a:endParaRPr lang="en-US" sz="2000" dirty="0"/>
          </a:p>
        </p:txBody>
      </p:sp>
      <p:cxnSp>
        <p:nvCxnSpPr>
          <p:cNvPr id="13" name="Straight Connector 12"/>
          <p:cNvCxnSpPr/>
          <p:nvPr/>
        </p:nvCxnSpPr>
        <p:spPr>
          <a:xfrm rot="5400000">
            <a:off x="6403104" y="1861927"/>
            <a:ext cx="1189195" cy="1853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5486400" y="1268256"/>
            <a:ext cx="1511300" cy="76448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rot="10800000">
            <a:off x="6997700" y="1268256"/>
            <a:ext cx="1689100" cy="76448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Arc 22"/>
          <p:cNvSpPr/>
          <p:nvPr/>
        </p:nvSpPr>
        <p:spPr>
          <a:xfrm>
            <a:off x="6538452" y="954963"/>
            <a:ext cx="914400" cy="685800"/>
          </a:xfrm>
          <a:prstGeom prst="arc">
            <a:avLst>
              <a:gd name="adj1" fmla="val 1875816"/>
              <a:gd name="adj2" fmla="val 540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Arc 24"/>
          <p:cNvSpPr/>
          <p:nvPr/>
        </p:nvSpPr>
        <p:spPr>
          <a:xfrm>
            <a:off x="6676104" y="1028700"/>
            <a:ext cx="639096" cy="527256"/>
          </a:xfrm>
          <a:prstGeom prst="arc">
            <a:avLst>
              <a:gd name="adj1" fmla="val 5709235"/>
              <a:gd name="adj2" fmla="val 9035933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6948948" y="2309967"/>
            <a:ext cx="76200" cy="5715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Connector 33"/>
          <p:cNvCxnSpPr>
            <a:stCxn id="27" idx="6"/>
          </p:cNvCxnSpPr>
          <p:nvPr/>
        </p:nvCxnSpPr>
        <p:spPr>
          <a:xfrm flipV="1">
            <a:off x="7025148" y="1600200"/>
            <a:ext cx="671052" cy="738342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>
            <a:stCxn id="27" idx="2"/>
          </p:cNvCxnSpPr>
          <p:nvPr/>
        </p:nvCxnSpPr>
        <p:spPr>
          <a:xfrm rot="10800000">
            <a:off x="6172200" y="1657350"/>
            <a:ext cx="776748" cy="681192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rot="10800000" flipV="1">
            <a:off x="6096000" y="1771650"/>
            <a:ext cx="228600" cy="1143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rot="16200000" flipV="1">
            <a:off x="6000750" y="1790700"/>
            <a:ext cx="114300" cy="762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44" name="Group 43"/>
          <p:cNvGrpSpPr/>
          <p:nvPr/>
        </p:nvGrpSpPr>
        <p:grpSpPr>
          <a:xfrm flipH="1">
            <a:off x="7617540" y="1692378"/>
            <a:ext cx="304800" cy="114300"/>
            <a:chOff x="7772400" y="2514600"/>
            <a:chExt cx="304800" cy="152400"/>
          </a:xfrm>
        </p:grpSpPr>
        <p:cxnSp>
          <p:nvCxnSpPr>
            <p:cNvPr id="42" name="Straight Connector 41"/>
            <p:cNvCxnSpPr/>
            <p:nvPr/>
          </p:nvCxnSpPr>
          <p:spPr>
            <a:xfrm rot="10800000" flipV="1">
              <a:off x="7848600" y="2514600"/>
              <a:ext cx="228600" cy="15240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16200000" flipV="1">
              <a:off x="7734300" y="2552700"/>
              <a:ext cx="152400" cy="7620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46" name="Straight Connector 45"/>
          <p:cNvCxnSpPr/>
          <p:nvPr/>
        </p:nvCxnSpPr>
        <p:spPr>
          <a:xfrm rot="10800000" flipV="1">
            <a:off x="6477000" y="1943100"/>
            <a:ext cx="228600" cy="1143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rot="16200000" flipH="1">
            <a:off x="7343775" y="1800225"/>
            <a:ext cx="171450" cy="2286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 animBg="1"/>
      <p:bldP spid="9" grpId="0" animBg="1"/>
      <p:bldP spid="21" grpId="0" animBg="1"/>
      <p:bldP spid="22" grpId="0" animBg="1"/>
      <p:bldP spid="23" grpId="0" animBg="1"/>
      <p:bldP spid="2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5.3 Use Angle Bisectors of Triangles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2000" dirty="0" smtClean="0"/>
                  <a:t>Find the value of x.</a:t>
                </a:r>
              </a:p>
              <a:p>
                <a:endParaRPr lang="en-US" sz="2000" dirty="0" smtClean="0"/>
              </a:p>
              <a:p>
                <a:endParaRPr lang="en-US" sz="2000" dirty="0" smtClean="0"/>
              </a:p>
              <a:p>
                <a:endParaRPr lang="en-US" sz="2000" dirty="0" smtClean="0"/>
              </a:p>
              <a:p>
                <a:endParaRPr lang="en-US" sz="2000" dirty="0" smtClean="0"/>
              </a:p>
              <a:p>
                <a:r>
                  <a:rPr lang="en-US" sz="2000" dirty="0" smtClean="0"/>
                  <a:t>Do you have enough information to conclude that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000" b="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sz="2000" b="0" i="1" smtClean="0">
                            <a:latin typeface="Cambria Math"/>
                          </a:rPr>
                          <m:t>𝑄𝑆</m:t>
                        </m:r>
                      </m:e>
                    </m:acc>
                  </m:oMath>
                </a14:m>
                <a:r>
                  <a:rPr lang="en-US" sz="2000" dirty="0" smtClean="0"/>
                  <a:t> bisects </a:t>
                </a:r>
                <a:r>
                  <a:rPr lang="en-US" sz="2000" dirty="0" smtClean="0">
                    <a:sym typeface="Symbol"/>
                  </a:rPr>
                  <a:t>PQR?</a:t>
                </a:r>
                <a:endParaRPr lang="en-US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3"/>
                <a:stretch>
                  <a:fillRect t="-9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3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24374" y="3562350"/>
            <a:ext cx="2971800" cy="1250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3" y="1714500"/>
            <a:ext cx="2133598" cy="1505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1062990"/>
            <a:ext cx="3314700" cy="20973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5.3 Use Angle Bisectors of Triangles</a:t>
            </a:r>
            <a:endParaRPr lang="en-US" dirty="0"/>
          </a:p>
        </p:txBody>
      </p:sp>
      <p:sp>
        <p:nvSpPr>
          <p:cNvPr id="30" name="Content Placeholder 29"/>
          <p:cNvSpPr>
            <a:spLocks noGrp="1"/>
          </p:cNvSpPr>
          <p:nvPr>
            <p:ph sz="quarter" idx="1"/>
          </p:nvPr>
        </p:nvSpPr>
        <p:spPr>
          <a:xfrm>
            <a:off x="612648" y="2400300"/>
            <a:ext cx="4568952" cy="2571750"/>
          </a:xfrm>
        </p:spPr>
        <p:txBody>
          <a:bodyPr>
            <a:normAutofit/>
          </a:bodyPr>
          <a:lstStyle/>
          <a:p>
            <a:r>
              <a:rPr lang="en-US" sz="2400" dirty="0" err="1" smtClean="0"/>
              <a:t>Incenter</a:t>
            </a:r>
            <a:endParaRPr lang="en-US" sz="2400" dirty="0" smtClean="0"/>
          </a:p>
          <a:p>
            <a:pPr lvl="1"/>
            <a:r>
              <a:rPr lang="en-US" sz="2000" dirty="0" smtClean="0"/>
              <a:t>Point of concurrency of the angle bisectors of a triangle</a:t>
            </a:r>
          </a:p>
          <a:p>
            <a:pPr lvl="1"/>
            <a:r>
              <a:rPr lang="en-US" sz="2000" dirty="0" smtClean="0"/>
              <a:t>If a circle was inscribed in a triangle, the </a:t>
            </a:r>
            <a:r>
              <a:rPr lang="en-US" sz="2000" dirty="0" err="1" smtClean="0"/>
              <a:t>incenter</a:t>
            </a:r>
            <a:r>
              <a:rPr lang="en-US" sz="2000" dirty="0" smtClean="0"/>
              <a:t> would also be the center of the circle.</a:t>
            </a: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533400" y="1257300"/>
            <a:ext cx="7696200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Concurrency of Angle Bisectors of a Triangle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066800" y="1718965"/>
            <a:ext cx="7620000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/>
              <a:t>The angle bisectors of a triangle intersect at a point that is equidistant from the sides of a triangle</a:t>
            </a:r>
            <a:endParaRPr lang="en-US" sz="2000" dirty="0"/>
          </a:p>
        </p:txBody>
      </p:sp>
      <p:sp>
        <p:nvSpPr>
          <p:cNvPr id="6" name="Isosceles Triangle 5"/>
          <p:cNvSpPr/>
          <p:nvPr/>
        </p:nvSpPr>
        <p:spPr>
          <a:xfrm>
            <a:off x="5257800" y="2571750"/>
            <a:ext cx="3276600" cy="1586552"/>
          </a:xfrm>
          <a:prstGeom prst="triangle">
            <a:avLst>
              <a:gd name="adj" fmla="val 34560"/>
            </a:avLst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H="1" flipV="1">
            <a:off x="5334000" y="3148652"/>
            <a:ext cx="3200400" cy="100965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6395498" y="2577152"/>
            <a:ext cx="233902" cy="1518598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stCxn id="6" idx="2"/>
          </p:cNvCxnSpPr>
          <p:nvPr/>
        </p:nvCxnSpPr>
        <p:spPr>
          <a:xfrm flipV="1">
            <a:off x="5257800" y="2977202"/>
            <a:ext cx="2362200" cy="118110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 flipV="1">
            <a:off x="6019800" y="3182515"/>
            <a:ext cx="528637" cy="307872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6548438" y="3028950"/>
            <a:ext cx="385762" cy="492240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6543682" y="3521190"/>
            <a:ext cx="1" cy="650760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6119812" y="3205802"/>
            <a:ext cx="76200" cy="1143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6467879" y="3790950"/>
            <a:ext cx="151606" cy="59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6715125" y="3148652"/>
            <a:ext cx="152400" cy="1143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1" name="Oval 30"/>
          <p:cNvSpPr/>
          <p:nvPr/>
        </p:nvSpPr>
        <p:spPr>
          <a:xfrm>
            <a:off x="5862637" y="2900365"/>
            <a:ext cx="1371600" cy="1241650"/>
          </a:xfrm>
          <a:prstGeom prst="ellipse">
            <a:avLst/>
          </a:prstGeom>
          <a:noFill/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build="p"/>
      <p:bldP spid="4" grpId="0" animBg="1"/>
      <p:bldP spid="5" grpId="0" animBg="1"/>
      <p:bldP spid="6" grpId="0" animBg="1"/>
      <p:bldP spid="3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5.3 Use Angle Bisectors of Triangles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N is the </a:t>
            </a:r>
            <a:r>
              <a:rPr lang="en-US" dirty="0" err="1" smtClean="0"/>
              <a:t>incenter</a:t>
            </a:r>
            <a:r>
              <a:rPr lang="en-US" dirty="0" smtClean="0"/>
              <a:t>.  Find EN.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i="1" dirty="0" smtClean="0"/>
          </a:p>
          <a:p>
            <a:r>
              <a:rPr lang="en-US" i="1" dirty="0" smtClean="0"/>
              <a:t>313 #2-24 even, 30, 34, 40-46 even = 18 total</a:t>
            </a:r>
          </a:p>
          <a:p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1278732"/>
            <a:ext cx="3701145" cy="27789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5243004" y="2668191"/>
            <a:ext cx="304800" cy="4750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105400" y="1143001"/>
            <a:ext cx="304800" cy="4750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5.3 Answers and 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5.3 Answers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hlinkClick r:id="rId4" action="ppaction://hlinkpres?slideindex=1&amp;slidetitle="/>
              </a:rPr>
              <a:t>5.3 Quiz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91335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5.4 Use Medians and Altitudes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200150"/>
            <a:ext cx="5407152" cy="3371850"/>
          </a:xfrm>
        </p:spPr>
        <p:txBody>
          <a:bodyPr/>
          <a:lstStyle/>
          <a:p>
            <a:r>
              <a:rPr lang="en-US" sz="2800" dirty="0" smtClean="0"/>
              <a:t>Median </a:t>
            </a:r>
          </a:p>
          <a:p>
            <a:pPr lvl="1"/>
            <a:r>
              <a:rPr lang="en-US" sz="2400" dirty="0" smtClean="0"/>
              <a:t>Segment that connects a vertex to a midpoint of side of a triangle.</a:t>
            </a:r>
          </a:p>
          <a:p>
            <a:pPr lvl="1"/>
            <a:r>
              <a:rPr lang="en-US" sz="2400" dirty="0" smtClean="0"/>
              <a:t>Point of concurrency is called the </a:t>
            </a:r>
            <a:r>
              <a:rPr lang="en-US" sz="2400" b="1" dirty="0" err="1" smtClean="0"/>
              <a:t>centroid</a:t>
            </a:r>
            <a:r>
              <a:rPr lang="en-US" sz="2400" dirty="0" smtClean="0"/>
              <a:t>.</a:t>
            </a:r>
          </a:p>
          <a:p>
            <a:pPr lvl="1"/>
            <a:r>
              <a:rPr lang="en-US" sz="2400" dirty="0" smtClean="0"/>
              <a:t>The </a:t>
            </a:r>
            <a:r>
              <a:rPr lang="en-US" sz="2400" dirty="0" err="1" smtClean="0"/>
              <a:t>centroid</a:t>
            </a:r>
            <a:r>
              <a:rPr lang="en-US" sz="2400" dirty="0" smtClean="0"/>
              <a:t> is the balance point.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533400" y="3714750"/>
            <a:ext cx="5791200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Concurrency of Medians of a Triangle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1066800" y="4176415"/>
            <a:ext cx="7620000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/>
              <a:t>The medians of a triangle intersect at a point that is two thirds of the distance from each vertex to the midpoints of the opposite side.</a:t>
            </a:r>
            <a:endParaRPr lang="en-US" sz="2000" dirty="0"/>
          </a:p>
        </p:txBody>
      </p:sp>
      <p:sp>
        <p:nvSpPr>
          <p:cNvPr id="24" name="Isosceles Triangle 23"/>
          <p:cNvSpPr/>
          <p:nvPr/>
        </p:nvSpPr>
        <p:spPr>
          <a:xfrm>
            <a:off x="6477000" y="1657350"/>
            <a:ext cx="2667000" cy="1543050"/>
          </a:xfrm>
          <a:prstGeom prst="triangle">
            <a:avLst>
              <a:gd name="adj" fmla="val 63272"/>
            </a:avLst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Connector 25"/>
          <p:cNvCxnSpPr>
            <a:stCxn id="24" idx="2"/>
            <a:endCxn id="24" idx="5"/>
          </p:cNvCxnSpPr>
          <p:nvPr/>
        </p:nvCxnSpPr>
        <p:spPr>
          <a:xfrm rot="5400000" flipH="1" flipV="1">
            <a:off x="7179854" y="1726022"/>
            <a:ext cx="771525" cy="2177232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24" idx="4"/>
            <a:endCxn id="24" idx="1"/>
          </p:cNvCxnSpPr>
          <p:nvPr/>
        </p:nvCxnSpPr>
        <p:spPr>
          <a:xfrm rot="5400000" flipH="1">
            <a:off x="7846604" y="1903004"/>
            <a:ext cx="771525" cy="1823268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24" idx="0"/>
          </p:cNvCxnSpPr>
          <p:nvPr/>
        </p:nvCxnSpPr>
        <p:spPr>
          <a:xfrm rot="16200000" flipH="1" flipV="1">
            <a:off x="7210427" y="2246363"/>
            <a:ext cx="1543050" cy="365025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rot="16200000" flipH="1">
            <a:off x="7648575" y="1914525"/>
            <a:ext cx="171450" cy="2286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16200000" flipH="1">
            <a:off x="6886575" y="2600325"/>
            <a:ext cx="171450" cy="2286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rot="5400000" flipH="1" flipV="1">
            <a:off x="7172325" y="3171627"/>
            <a:ext cx="28575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rot="5400000" flipH="1" flipV="1">
            <a:off x="8315325" y="3171627"/>
            <a:ext cx="28575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rot="10800000" flipV="1">
            <a:off x="8229600" y="1885950"/>
            <a:ext cx="304800" cy="17145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rot="10800000" flipV="1">
            <a:off x="8305800" y="2000250"/>
            <a:ext cx="304800" cy="17145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rot="10800000" flipV="1">
            <a:off x="8382000" y="2114550"/>
            <a:ext cx="304800" cy="17145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rot="10800000" flipV="1">
            <a:off x="8610600" y="2457450"/>
            <a:ext cx="304800" cy="17145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rot="10800000" flipV="1">
            <a:off x="8686800" y="2571750"/>
            <a:ext cx="304800" cy="17145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rot="10800000" flipV="1">
            <a:off x="8763000" y="2686050"/>
            <a:ext cx="304800" cy="17145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7" grpId="0" animBg="1"/>
      <p:bldP spid="8" grpId="0" animBg="1"/>
      <p:bldP spid="2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5.4 Use Medians and Altitudes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Each path goes from the midpoint of one edge to the opposite corner.  The paths meet at P.</a:t>
            </a:r>
          </a:p>
          <a:p>
            <a:r>
              <a:rPr lang="en-US" sz="2800" dirty="0" smtClean="0"/>
              <a:t>If SC = 2100 ft, find PS and PC.</a:t>
            </a:r>
          </a:p>
          <a:p>
            <a:endParaRPr lang="en-US" sz="2800" dirty="0" smtClean="0"/>
          </a:p>
          <a:p>
            <a:r>
              <a:rPr lang="en-US" sz="2800" dirty="0" smtClean="0"/>
              <a:t>If BT = 1000 ft, find TC and BC.</a:t>
            </a:r>
          </a:p>
          <a:p>
            <a:endParaRPr lang="en-US" sz="2800" dirty="0" smtClean="0"/>
          </a:p>
          <a:p>
            <a:r>
              <a:rPr lang="en-US" sz="2800" dirty="0" smtClean="0"/>
              <a:t>If PT = 800 ft, find PA and TA.</a:t>
            </a:r>
            <a:endParaRPr lang="en-US" sz="2800" dirty="0"/>
          </a:p>
        </p:txBody>
      </p:sp>
      <p:pic>
        <p:nvPicPr>
          <p:cNvPr id="4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14324" y="2343150"/>
            <a:ext cx="3329676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5.4 Use Medians and Altitudes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200150"/>
            <a:ext cx="5407152" cy="3371850"/>
          </a:xfrm>
        </p:spPr>
        <p:txBody>
          <a:bodyPr/>
          <a:lstStyle/>
          <a:p>
            <a:r>
              <a:rPr lang="en-US" sz="2800" dirty="0" smtClean="0"/>
              <a:t>Altitudes </a:t>
            </a:r>
          </a:p>
          <a:p>
            <a:pPr lvl="1"/>
            <a:r>
              <a:rPr lang="en-US" sz="2400" dirty="0" smtClean="0"/>
              <a:t>Segment from a vertex and perpendicular to the opposite side of a triangle.</a:t>
            </a:r>
          </a:p>
          <a:p>
            <a:pPr lvl="1"/>
            <a:r>
              <a:rPr lang="en-US" sz="2400" dirty="0" smtClean="0"/>
              <a:t>Point of concurrency is called the </a:t>
            </a:r>
            <a:r>
              <a:rPr lang="en-US" sz="2400" b="1" dirty="0" smtClean="0"/>
              <a:t>orthocenter</a:t>
            </a:r>
            <a:r>
              <a:rPr lang="en-US" sz="2400" dirty="0" smtClean="0"/>
              <a:t>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3400" y="3614603"/>
            <a:ext cx="5791200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Concurrency of Altitudes of a Triangle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1073458" y="4076268"/>
            <a:ext cx="7620000" cy="40011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/>
              <a:t>The lines containing the altitudes of a triangle are concurrent.</a:t>
            </a:r>
            <a:endParaRPr lang="en-US" sz="2000" dirty="0"/>
          </a:p>
        </p:txBody>
      </p:sp>
      <p:sp>
        <p:nvSpPr>
          <p:cNvPr id="24" name="Isosceles Triangle 23"/>
          <p:cNvSpPr/>
          <p:nvPr/>
        </p:nvSpPr>
        <p:spPr>
          <a:xfrm>
            <a:off x="6477000" y="1504950"/>
            <a:ext cx="2667000" cy="1695450"/>
          </a:xfrm>
          <a:prstGeom prst="triangle">
            <a:avLst>
              <a:gd name="adj" fmla="val 63272"/>
            </a:avLst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Connector 25"/>
          <p:cNvCxnSpPr>
            <a:stCxn id="24" idx="2"/>
          </p:cNvCxnSpPr>
          <p:nvPr/>
        </p:nvCxnSpPr>
        <p:spPr>
          <a:xfrm flipV="1">
            <a:off x="6477000" y="2171700"/>
            <a:ext cx="2057400" cy="102870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24" idx="4"/>
          </p:cNvCxnSpPr>
          <p:nvPr/>
        </p:nvCxnSpPr>
        <p:spPr>
          <a:xfrm flipH="1" flipV="1">
            <a:off x="7696200" y="2000250"/>
            <a:ext cx="1447800" cy="120015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24" idx="0"/>
            <a:endCxn id="24" idx="3"/>
          </p:cNvCxnSpPr>
          <p:nvPr/>
        </p:nvCxnSpPr>
        <p:spPr>
          <a:xfrm>
            <a:off x="8164464" y="1504950"/>
            <a:ext cx="0" cy="169545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8153400" y="2971800"/>
            <a:ext cx="304800" cy="119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8457406" y="2972396"/>
            <a:ext cx="1588" cy="2286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7886700" y="2033819"/>
            <a:ext cx="152400" cy="1143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 flipV="1">
            <a:off x="7810500" y="1862369"/>
            <a:ext cx="228600" cy="17145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 flipV="1">
            <a:off x="8243341" y="2155979"/>
            <a:ext cx="76200" cy="1143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8243341" y="2057400"/>
            <a:ext cx="228600" cy="1143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7" grpId="0" animBg="1"/>
      <p:bldP spid="8" grpId="0" animBg="1"/>
      <p:bldP spid="2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5.4 Use Medians and Altitudes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In an isosceles triangle, the perpendicular bisector, angle bisector, median, and altitude from the vertex angle are all the same segment.</a:t>
            </a:r>
          </a:p>
          <a:p>
            <a:endParaRPr lang="en-US" sz="2400" dirty="0" smtClean="0"/>
          </a:p>
          <a:p>
            <a:endParaRPr lang="en-US" sz="2400" dirty="0"/>
          </a:p>
        </p:txBody>
      </p:sp>
      <p:sp>
        <p:nvSpPr>
          <p:cNvPr id="4" name="Isosceles Triangle 3"/>
          <p:cNvSpPr/>
          <p:nvPr/>
        </p:nvSpPr>
        <p:spPr>
          <a:xfrm>
            <a:off x="2133600" y="2286000"/>
            <a:ext cx="5638800" cy="2686050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/>
          <p:cNvCxnSpPr>
            <a:stCxn id="4" idx="0"/>
            <a:endCxn id="4" idx="3"/>
          </p:cNvCxnSpPr>
          <p:nvPr/>
        </p:nvCxnSpPr>
        <p:spPr>
          <a:xfrm rot="16200000" flipH="1">
            <a:off x="3609975" y="3628827"/>
            <a:ext cx="268605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953000" y="4686300"/>
            <a:ext cx="381000" cy="119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>
            <a:off x="5191125" y="4828977"/>
            <a:ext cx="28575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Arc 10"/>
          <p:cNvSpPr/>
          <p:nvPr/>
        </p:nvSpPr>
        <p:spPr>
          <a:xfrm>
            <a:off x="4495800" y="1943100"/>
            <a:ext cx="914400" cy="685800"/>
          </a:xfrm>
          <a:prstGeom prst="arc">
            <a:avLst>
              <a:gd name="adj1" fmla="val 2780043"/>
              <a:gd name="adj2" fmla="val 5289143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rc 11"/>
          <p:cNvSpPr/>
          <p:nvPr/>
        </p:nvSpPr>
        <p:spPr>
          <a:xfrm>
            <a:off x="4343400" y="1828800"/>
            <a:ext cx="1219200" cy="914400"/>
          </a:xfrm>
          <a:prstGeom prst="arc">
            <a:avLst>
              <a:gd name="adj1" fmla="val 5413246"/>
              <a:gd name="adj2" fmla="val 7941219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 rot="5400000">
            <a:off x="3514725" y="5000427"/>
            <a:ext cx="28575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5400000">
            <a:off x="6105525" y="5000427"/>
            <a:ext cx="28575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16200000" flipH="1">
            <a:off x="3400425" y="3495675"/>
            <a:ext cx="285750" cy="38100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10800000" flipV="1">
            <a:off x="6172200" y="3543300"/>
            <a:ext cx="533400" cy="34290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5" presetClass="emph" presetSubtype="0" repeatCount="1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35" presetClass="emph" presetSubtype="0" repeatCount="1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5" presetClass="emph" presetSubtype="0" repeatCount="1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35" presetClass="emph" presetSubtype="0" repeatCount="1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11" grpId="0" animBg="1"/>
      <p:bldP spid="12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5.4 Use Medians and Altitudes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2400" dirty="0" smtClean="0"/>
                  <a:t>Find the orthocenter.</a:t>
                </a:r>
              </a:p>
              <a:p>
                <a:endParaRPr lang="en-US" sz="2400" dirty="0" smtClean="0"/>
              </a:p>
              <a:p>
                <a:endParaRPr lang="en-US" sz="2400" dirty="0" smtClean="0">
                  <a:latin typeface="Calibri"/>
                </a:endParaRPr>
              </a:p>
              <a:p>
                <a:r>
                  <a:rPr lang="el-GR" sz="2400" dirty="0" smtClean="0">
                    <a:latin typeface="Calibri"/>
                  </a:rPr>
                  <a:t>Δ</a:t>
                </a:r>
                <a:r>
                  <a:rPr lang="en-US" sz="2400" dirty="0" smtClean="0"/>
                  <a:t>PQR is isosceles and segment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sz="2400" b="0" i="1" smtClean="0">
                            <a:latin typeface="Cambria Math"/>
                          </a:rPr>
                        </m:ctrlPr>
                      </m:barPr>
                      <m:e>
                        <m:r>
                          <a:rPr lang="en-US" sz="2400" b="0" i="1" smtClean="0">
                            <a:latin typeface="Cambria Math"/>
                          </a:rPr>
                          <m:t>𝑂𝑄</m:t>
                        </m:r>
                      </m:e>
                    </m:bar>
                  </m:oMath>
                </a14:m>
                <a:r>
                  <a:rPr lang="en-US" sz="2400" dirty="0" smtClean="0"/>
                  <a:t> is an altitude.  What else do you know about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sz="2400" b="0" i="1" smtClean="0">
                            <a:latin typeface="Cambria Math"/>
                          </a:rPr>
                        </m:ctrlPr>
                      </m:barPr>
                      <m:e>
                        <m:r>
                          <a:rPr lang="en-US" sz="2400" b="0" i="1" smtClean="0">
                            <a:latin typeface="Cambria Math"/>
                          </a:rPr>
                          <m:t>𝑂𝑄</m:t>
                        </m:r>
                      </m:e>
                    </m:bar>
                  </m:oMath>
                </a14:m>
                <a:r>
                  <a:rPr lang="en-US" sz="2400" dirty="0" smtClean="0"/>
                  <a:t>?  What are the coordinates of P?</a:t>
                </a:r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3"/>
                <a:stretch>
                  <a:fillRect l="-150" t="-13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131570"/>
            <a:ext cx="4071939" cy="1435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2244" y="3416504"/>
            <a:ext cx="3321756" cy="1732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5.1 Midsegment Theorem and Coordinate Proof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Draw a triangle in your notes</a:t>
            </a:r>
          </a:p>
          <a:p>
            <a:r>
              <a:rPr lang="en-US" sz="2000" dirty="0" smtClean="0"/>
              <a:t>Find the midpoints of two of the sides using a ruler</a:t>
            </a:r>
          </a:p>
          <a:p>
            <a:r>
              <a:rPr lang="en-US" sz="2000" dirty="0" smtClean="0"/>
              <a:t>Connect the midpoints of the two sides with a line</a:t>
            </a:r>
          </a:p>
          <a:p>
            <a:r>
              <a:rPr lang="en-US" sz="2000" dirty="0" smtClean="0"/>
              <a:t>Measure the line and the third side</a:t>
            </a:r>
          </a:p>
          <a:p>
            <a:r>
              <a:rPr lang="en-US" sz="2000" dirty="0" smtClean="0"/>
              <a:t>What do you notice?</a:t>
            </a:r>
          </a:p>
          <a:p>
            <a:r>
              <a:rPr lang="en-US" sz="2000" dirty="0" smtClean="0"/>
              <a:t>What else do you notice about those two lines?</a:t>
            </a:r>
            <a:endParaRPr lang="en-US" sz="2000" dirty="0"/>
          </a:p>
        </p:txBody>
      </p:sp>
      <p:sp>
        <p:nvSpPr>
          <p:cNvPr id="4" name="Isosceles Triangle 3"/>
          <p:cNvSpPr/>
          <p:nvPr/>
        </p:nvSpPr>
        <p:spPr>
          <a:xfrm>
            <a:off x="2057400" y="3600450"/>
            <a:ext cx="6019800" cy="1257300"/>
          </a:xfrm>
          <a:prstGeom prst="triangle">
            <a:avLst>
              <a:gd name="adj" fmla="val 3236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/>
          <p:cNvCxnSpPr>
            <a:stCxn id="4" idx="1"/>
            <a:endCxn id="4" idx="5"/>
          </p:cNvCxnSpPr>
          <p:nvPr/>
        </p:nvCxnSpPr>
        <p:spPr>
          <a:xfrm rot="10800000" flipH="1">
            <a:off x="3031404" y="4229100"/>
            <a:ext cx="3009900" cy="119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2997200" y="4205288"/>
            <a:ext cx="76200" cy="5715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988050" y="4200525"/>
            <a:ext cx="76200" cy="5715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  <p:bldP spid="7" grpId="0" animBg="1"/>
      <p:bldP spid="8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5.4 Use Medians and Altitudes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152400" y="1200150"/>
                <a:ext cx="5105400" cy="3371850"/>
              </a:xfrm>
            </p:spPr>
            <p:txBody>
              <a:bodyPr>
                <a:normAutofit/>
              </a:bodyPr>
              <a:lstStyle/>
              <a:p>
                <a:r>
                  <a:rPr lang="en-US" sz="2000" dirty="0" smtClean="0"/>
                  <a:t>Given: </a:t>
                </a:r>
                <a:r>
                  <a:rPr lang="el-GR" sz="2000" dirty="0" smtClean="0">
                    <a:latin typeface="Calibri"/>
                  </a:rPr>
                  <a:t>Δ</a:t>
                </a:r>
                <a:r>
                  <a:rPr lang="en-US" sz="2000" dirty="0" smtClean="0">
                    <a:latin typeface="Calibri"/>
                  </a:rPr>
                  <a:t>ABC is isosceles,</a:t>
                </a:r>
                <a:r>
                  <a:rPr lang="en-US" sz="2000" dirty="0" smtClean="0"/>
                  <a:t>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sz="2000" b="0" i="1" smtClean="0">
                            <a:latin typeface="Cambria Math"/>
                          </a:rPr>
                        </m:ctrlPr>
                      </m:barPr>
                      <m:e>
                        <m:r>
                          <a:rPr lang="en-US" sz="2000" b="0" i="1" smtClean="0">
                            <a:latin typeface="Cambria Math"/>
                          </a:rPr>
                          <m:t>𝐵𝐷</m:t>
                        </m:r>
                      </m:e>
                    </m:bar>
                  </m:oMath>
                </a14:m>
                <a:r>
                  <a:rPr lang="en-US" sz="2000" dirty="0" smtClean="0"/>
                  <a:t> is a median</a:t>
                </a:r>
              </a:p>
              <a:p>
                <a:r>
                  <a:rPr lang="en-US" sz="2000" dirty="0" smtClean="0">
                    <a:latin typeface="Calibri"/>
                  </a:rPr>
                  <a:t>Prove: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sz="2000" b="0" i="1" smtClean="0">
                            <a:latin typeface="Cambria Math"/>
                          </a:rPr>
                        </m:ctrlPr>
                      </m:barPr>
                      <m:e>
                        <m:r>
                          <a:rPr lang="en-US" sz="2000" b="0" i="1" smtClean="0">
                            <a:latin typeface="Cambria Math"/>
                          </a:rPr>
                          <m:t>𝐵𝐷</m:t>
                        </m:r>
                      </m:e>
                    </m:bar>
                  </m:oMath>
                </a14:m>
                <a:r>
                  <a:rPr lang="en-US" sz="2000" dirty="0" smtClean="0">
                    <a:latin typeface="Calibri"/>
                  </a:rPr>
                  <a:t> is an angle bisector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152400" y="1200150"/>
                <a:ext cx="5105400" cy="3371850"/>
              </a:xfr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" name="Group 10"/>
          <p:cNvGrpSpPr/>
          <p:nvPr/>
        </p:nvGrpSpPr>
        <p:grpSpPr>
          <a:xfrm>
            <a:off x="457200" y="2286000"/>
            <a:ext cx="8153400" cy="2686646"/>
            <a:chOff x="457200" y="3048000"/>
            <a:chExt cx="8153400" cy="3582194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457200" y="3505200"/>
              <a:ext cx="81534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rot="5400000">
              <a:off x="3238500" y="4914900"/>
              <a:ext cx="34290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457200" y="3048000"/>
              <a:ext cx="182880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Statements</a:t>
              </a:r>
              <a:endParaRPr lang="en-US" sz="24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029200" y="3048000"/>
              <a:ext cx="182880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Reasons</a:t>
              </a:r>
              <a:endParaRPr lang="en-US" sz="2400" dirty="0"/>
            </a:p>
          </p:txBody>
        </p:sp>
      </p:grpSp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1007734"/>
            <a:ext cx="3233739" cy="11316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5.4 Use Medians and Altitudes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i="1" dirty="0" smtClean="0"/>
              <a:t>322 #2-26 even, 34, 40, 42, 46-54 even = 20 total</a:t>
            </a:r>
          </a:p>
          <a:p>
            <a:r>
              <a:rPr lang="en-US" i="1" smtClean="0"/>
              <a:t>Extra Credit 325 </a:t>
            </a:r>
            <a:r>
              <a:rPr lang="en-US" i="1" dirty="0" smtClean="0"/>
              <a:t>#2</a:t>
            </a:r>
            <a:r>
              <a:rPr lang="en-US" i="1" smtClean="0"/>
              <a:t>, 4 = +</a:t>
            </a:r>
            <a:r>
              <a:rPr lang="en-US" i="1" dirty="0" smtClean="0"/>
              <a:t>2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5.4 Answers and 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5.4 Answers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hlinkClick r:id="rId4" action="ppaction://hlinkpres?slideindex=1&amp;slidetitle="/>
              </a:rPr>
              <a:t>5.4 Quiz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91335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5.5 Use Inequalities in a Triangle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Draw a scalene triangle</a:t>
            </a:r>
          </a:p>
          <a:p>
            <a:r>
              <a:rPr lang="en-US" dirty="0" smtClean="0"/>
              <a:t>Measure the sides</a:t>
            </a:r>
          </a:p>
          <a:p>
            <a:r>
              <a:rPr lang="en-US" dirty="0" smtClean="0"/>
              <a:t>Measure the angles</a:t>
            </a:r>
          </a:p>
          <a:p>
            <a:r>
              <a:rPr lang="en-US" dirty="0" smtClean="0"/>
              <a:t>What do you notice?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Smallest side opposite _________</a:t>
            </a:r>
          </a:p>
          <a:p>
            <a:pPr lvl="1"/>
            <a:r>
              <a:rPr lang="en-US" dirty="0" smtClean="0"/>
              <a:t>Largest angle opposite __________</a:t>
            </a:r>
            <a:endParaRPr lang="en-US" dirty="0"/>
          </a:p>
        </p:txBody>
      </p:sp>
      <p:sp>
        <p:nvSpPr>
          <p:cNvPr id="5" name="Right Triangle 4"/>
          <p:cNvSpPr/>
          <p:nvPr/>
        </p:nvSpPr>
        <p:spPr>
          <a:xfrm>
            <a:off x="5257800" y="1543050"/>
            <a:ext cx="3352800" cy="1314450"/>
          </a:xfrm>
          <a:prstGeom prst="rtTriangle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57800" y="3886200"/>
            <a:ext cx="3886200" cy="1348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5.5 Use Inequalities in a Triangle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3600450"/>
            <a:ext cx="8153400" cy="97155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List the sides in order from shortest to longest.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1200150"/>
            <a:ext cx="8153400" cy="12003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If one side of a triangle is longer than another side, then the angle opposite the longer side is larger than the angle opposite the shorter side.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2400300"/>
            <a:ext cx="8153400" cy="12003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If one angle of a triangle is larger than another angle, then the side opposite the larger angle is longer than the side opposite the smaller angle.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5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5.5 Use Inequalities in a Triangle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Draw a triangle with sides 5 cm, 2 cm, and 2 cm.</a:t>
            </a:r>
          </a:p>
          <a:p>
            <a:endParaRPr lang="en-US" sz="2000" dirty="0" smtClean="0"/>
          </a:p>
          <a:p>
            <a:r>
              <a:rPr lang="en-US" sz="2000" dirty="0" smtClean="0"/>
              <a:t>Draw a triangle with sides 5 cm, 2 cm, and 3 cm.</a:t>
            </a:r>
          </a:p>
          <a:p>
            <a:endParaRPr lang="en-US" sz="2000" dirty="0" smtClean="0"/>
          </a:p>
          <a:p>
            <a:r>
              <a:rPr lang="en-US" sz="2000" dirty="0" smtClean="0"/>
              <a:t>Draw a triangle with sides 5 cm, 3 cm, and 3 cm.</a:t>
            </a: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3200400"/>
            <a:ext cx="4343400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Triangle Inequality Theorem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219200" y="3662065"/>
            <a:ext cx="7239000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The sum of two sides of a triangle is greater than the length of the third side.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1219200" y="4400550"/>
            <a:ext cx="7239000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AB + BC &gt; AC; AB + AC &gt; BC; BC + AC &gt; AB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5" grpId="0" animBg="1"/>
      <p:bldP spid="6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5.5 Use Inequalities in a Triangle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200150"/>
            <a:ext cx="8153400" cy="3600450"/>
          </a:xfrm>
        </p:spPr>
        <p:txBody>
          <a:bodyPr>
            <a:normAutofit/>
          </a:bodyPr>
          <a:lstStyle/>
          <a:p>
            <a:r>
              <a:rPr lang="en-US" dirty="0" smtClean="0"/>
              <a:t>A triangle has one side of 11 inches and another of 15 inches.  Describe the possible lengths of the third side.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5.5 Use Inequalities in a Triangle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Find all possible values of x.</a:t>
            </a:r>
          </a:p>
          <a:p>
            <a:endParaRPr lang="en-US" i="1" dirty="0"/>
          </a:p>
          <a:p>
            <a:endParaRPr lang="en-US" i="1" dirty="0" smtClean="0"/>
          </a:p>
          <a:p>
            <a:endParaRPr lang="en-US" i="1" dirty="0"/>
          </a:p>
          <a:p>
            <a:endParaRPr lang="en-US" i="1" dirty="0" smtClean="0"/>
          </a:p>
          <a:p>
            <a:endParaRPr lang="en-US" i="1" dirty="0"/>
          </a:p>
          <a:p>
            <a:endParaRPr lang="en-US" i="1" dirty="0" smtClean="0"/>
          </a:p>
          <a:p>
            <a:r>
              <a:rPr lang="en-US" i="1" dirty="0" smtClean="0"/>
              <a:t>331 </a:t>
            </a:r>
            <a:r>
              <a:rPr lang="en-US" i="1" dirty="0"/>
              <a:t>#2, 6-34 even, 40-44 even, 49, 52, 54 </a:t>
            </a:r>
            <a:r>
              <a:rPr lang="en-US" i="1"/>
              <a:t>= </a:t>
            </a:r>
            <a:r>
              <a:rPr lang="en-US" i="1" smtClean="0"/>
              <a:t>22 </a:t>
            </a:r>
            <a:r>
              <a:rPr lang="en-US" i="1" dirty="0"/>
              <a:t>total</a:t>
            </a:r>
          </a:p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1600200" y="1600200"/>
            <a:ext cx="4191000" cy="1740932"/>
            <a:chOff x="1600200" y="2133600"/>
            <a:chExt cx="4191000" cy="2321242"/>
          </a:xfrm>
        </p:grpSpPr>
        <p:sp>
          <p:nvSpPr>
            <p:cNvPr id="4" name="Isosceles Triangle 3"/>
            <p:cNvSpPr/>
            <p:nvPr/>
          </p:nvSpPr>
          <p:spPr>
            <a:xfrm>
              <a:off x="1676400" y="2133600"/>
              <a:ext cx="4114800" cy="1752600"/>
            </a:xfrm>
            <a:prstGeom prst="triangle">
              <a:avLst>
                <a:gd name="adj" fmla="val 34167"/>
              </a:avLst>
            </a:prstGeom>
            <a:ln w="381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600200" y="2669143"/>
              <a:ext cx="144780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X + 11</a:t>
              </a:r>
              <a:endParaRPr lang="en-US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895600" y="3962399"/>
              <a:ext cx="144780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5X – 9 </a:t>
              </a:r>
              <a:endParaRPr lang="en-US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191000" y="2529364"/>
              <a:ext cx="144780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2X + 10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98446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5.5 Answers and 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5.5 Answers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hlinkClick r:id="rId4" action="ppaction://hlinkpres?slideindex=1&amp;slidetitle="/>
              </a:rPr>
              <a:t>5.5 Quiz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91335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5.6 Inequalities in Two Triangles and Indirect Proof</a:t>
            </a:r>
            <a:endParaRPr lang="en-US" dirty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See Mr. Wright’s demonstration with the </a:t>
            </a:r>
            <a:r>
              <a:rPr lang="en-US" dirty="0" err="1"/>
              <a:t>metersticks</a:t>
            </a:r>
            <a:r>
              <a:rPr lang="en-US" dirty="0"/>
              <a:t>.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How does </a:t>
            </a:r>
            <a:r>
              <a:rPr lang="en-US" dirty="0"/>
              <a:t>the third side compare when there is a small angle to a big angle?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5.1 Midsegment Theorem and Coordinate Proof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Midsegment of a Triangle</a:t>
            </a:r>
          </a:p>
          <a:p>
            <a:pPr lvl="1"/>
            <a:r>
              <a:rPr lang="en-US" sz="2400" dirty="0" smtClean="0"/>
              <a:t>Segment that connects the midpoints of two sides of a triangle</a:t>
            </a:r>
            <a:endParaRPr lang="en-US" sz="2400" dirty="0"/>
          </a:p>
        </p:txBody>
      </p:sp>
      <p:sp>
        <p:nvSpPr>
          <p:cNvPr id="4" name="Isosceles Triangle 3"/>
          <p:cNvSpPr/>
          <p:nvPr/>
        </p:nvSpPr>
        <p:spPr>
          <a:xfrm>
            <a:off x="2057400" y="2068830"/>
            <a:ext cx="6019800" cy="1257300"/>
          </a:xfrm>
          <a:prstGeom prst="triangle">
            <a:avLst>
              <a:gd name="adj" fmla="val 3236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>
            <a:stCxn id="4" idx="1"/>
            <a:endCxn id="4" idx="5"/>
          </p:cNvCxnSpPr>
          <p:nvPr/>
        </p:nvCxnSpPr>
        <p:spPr>
          <a:xfrm rot="10800000" flipH="1">
            <a:off x="3031404" y="2697480"/>
            <a:ext cx="3009900" cy="119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Oval 5"/>
          <p:cNvSpPr/>
          <p:nvPr/>
        </p:nvSpPr>
        <p:spPr>
          <a:xfrm>
            <a:off x="2997200" y="2673668"/>
            <a:ext cx="76200" cy="5715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5988050" y="2668905"/>
            <a:ext cx="76200" cy="5715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33400" y="3600450"/>
            <a:ext cx="4648200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Midsegment Theorem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1066800" y="4062115"/>
            <a:ext cx="7620000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/>
              <a:t>The midsegment of a triangle is parallel to the third side and is half as long as that side.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 animBg="1"/>
      <p:bldP spid="9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5.6 Inequalities in Two Triangles and Indirect Proof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1200150"/>
            <a:ext cx="4526280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Hinge Theorem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219200" y="1661815"/>
            <a:ext cx="7543800" cy="156966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If 2 sides of one </a:t>
            </a:r>
            <a:r>
              <a:rPr lang="el-GR" sz="2400" dirty="0" smtClean="0"/>
              <a:t>Δ </a:t>
            </a:r>
            <a:r>
              <a:rPr lang="en-US" sz="2400" dirty="0" smtClean="0"/>
              <a:t>are congruent to 2 sides of another </a:t>
            </a:r>
            <a:r>
              <a:rPr lang="el-GR" sz="2400" dirty="0" smtClean="0"/>
              <a:t>Δ</a:t>
            </a:r>
            <a:r>
              <a:rPr lang="en-US" sz="2400" dirty="0" smtClean="0"/>
              <a:t>, and the included angle of the 1</a:t>
            </a:r>
            <a:r>
              <a:rPr lang="en-US" sz="2400" baseline="30000" dirty="0" smtClean="0"/>
              <a:t>st</a:t>
            </a:r>
            <a:r>
              <a:rPr lang="en-US" sz="2400" dirty="0" smtClean="0"/>
              <a:t> </a:t>
            </a:r>
            <a:r>
              <a:rPr lang="el-GR" sz="2400" dirty="0" smtClean="0"/>
              <a:t>Δ </a:t>
            </a:r>
            <a:r>
              <a:rPr lang="en-US" sz="2400" dirty="0" smtClean="0"/>
              <a:t>is larger than the included angle of the 2</a:t>
            </a:r>
            <a:r>
              <a:rPr lang="en-US" sz="2400" baseline="30000" dirty="0" smtClean="0"/>
              <a:t>nd </a:t>
            </a:r>
            <a:r>
              <a:rPr lang="el-GR" sz="2400" dirty="0" smtClean="0"/>
              <a:t>Δ</a:t>
            </a:r>
            <a:r>
              <a:rPr lang="en-US" sz="2400" dirty="0" smtClean="0"/>
              <a:t>, then the 3</a:t>
            </a:r>
            <a:r>
              <a:rPr lang="en-US" sz="2400" baseline="30000" dirty="0" smtClean="0"/>
              <a:t>rd</a:t>
            </a:r>
            <a:r>
              <a:rPr lang="en-US" sz="2400" dirty="0" smtClean="0"/>
              <a:t> side of the 1</a:t>
            </a:r>
            <a:r>
              <a:rPr lang="en-US" sz="2400" baseline="30000" dirty="0" smtClean="0"/>
              <a:t>st</a:t>
            </a:r>
            <a:r>
              <a:rPr lang="en-US" sz="2400" dirty="0" smtClean="0"/>
              <a:t> </a:t>
            </a:r>
            <a:r>
              <a:rPr lang="el-GR" sz="2400" dirty="0" smtClean="0"/>
              <a:t>Δ</a:t>
            </a:r>
            <a:r>
              <a:rPr lang="en-US" sz="2400" dirty="0" smtClean="0"/>
              <a:t> is longer than the 3</a:t>
            </a:r>
            <a:r>
              <a:rPr lang="en-US" sz="2400" baseline="30000" dirty="0" smtClean="0"/>
              <a:t>rd</a:t>
            </a:r>
            <a:r>
              <a:rPr lang="en-US" sz="2400" dirty="0" smtClean="0"/>
              <a:t> side of the 2</a:t>
            </a:r>
            <a:r>
              <a:rPr lang="en-US" sz="2400" baseline="30000" dirty="0" smtClean="0"/>
              <a:t>nd </a:t>
            </a:r>
            <a:r>
              <a:rPr lang="el-GR" sz="2400" dirty="0" smtClean="0"/>
              <a:t>Δ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grpSp>
        <p:nvGrpSpPr>
          <p:cNvPr id="33" name="Group 32"/>
          <p:cNvGrpSpPr/>
          <p:nvPr/>
        </p:nvGrpSpPr>
        <p:grpSpPr>
          <a:xfrm>
            <a:off x="1219200" y="3943350"/>
            <a:ext cx="2209800" cy="572096"/>
            <a:chOff x="1219200" y="5257800"/>
            <a:chExt cx="2209800" cy="762794"/>
          </a:xfrm>
        </p:grpSpPr>
        <p:grpSp>
          <p:nvGrpSpPr>
            <p:cNvPr id="18" name="Group 17"/>
            <p:cNvGrpSpPr/>
            <p:nvPr/>
          </p:nvGrpSpPr>
          <p:grpSpPr>
            <a:xfrm>
              <a:off x="1219200" y="5257800"/>
              <a:ext cx="2209800" cy="687388"/>
              <a:chOff x="1219200" y="5257800"/>
              <a:chExt cx="2209800" cy="687388"/>
            </a:xfrm>
          </p:grpSpPr>
          <p:cxnSp>
            <p:nvCxnSpPr>
              <p:cNvPr id="8" name="Straight Connector 7"/>
              <p:cNvCxnSpPr/>
              <p:nvPr/>
            </p:nvCxnSpPr>
            <p:spPr>
              <a:xfrm>
                <a:off x="1219200" y="5943600"/>
                <a:ext cx="2209800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 flipV="1">
                <a:off x="1219200" y="5257800"/>
                <a:ext cx="990600" cy="68580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 rot="10800000">
                <a:off x="2209800" y="5257800"/>
                <a:ext cx="1219200" cy="68580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2" name="Straight Connector 21"/>
            <p:cNvCxnSpPr/>
            <p:nvPr/>
          </p:nvCxnSpPr>
          <p:spPr>
            <a:xfrm rot="5400000">
              <a:off x="2132806" y="5943600"/>
              <a:ext cx="153194" cy="79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1676400" y="5410200"/>
              <a:ext cx="228600" cy="22860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4" name="Group 33"/>
          <p:cNvGrpSpPr/>
          <p:nvPr/>
        </p:nvGrpSpPr>
        <p:grpSpPr>
          <a:xfrm>
            <a:off x="5867402" y="3714750"/>
            <a:ext cx="2209800" cy="800696"/>
            <a:chOff x="5867400" y="4953000"/>
            <a:chExt cx="2209800" cy="1067594"/>
          </a:xfrm>
        </p:grpSpPr>
        <p:grpSp>
          <p:nvGrpSpPr>
            <p:cNvPr id="20" name="Group 19"/>
            <p:cNvGrpSpPr/>
            <p:nvPr/>
          </p:nvGrpSpPr>
          <p:grpSpPr>
            <a:xfrm>
              <a:off x="5867400" y="4953000"/>
              <a:ext cx="2209800" cy="992188"/>
              <a:chOff x="5867400" y="4953000"/>
              <a:chExt cx="2209800" cy="992188"/>
            </a:xfrm>
          </p:grpSpPr>
          <p:cxnSp>
            <p:nvCxnSpPr>
              <p:cNvPr id="9" name="Straight Connector 8"/>
              <p:cNvCxnSpPr/>
              <p:nvPr/>
            </p:nvCxnSpPr>
            <p:spPr>
              <a:xfrm>
                <a:off x="5867400" y="5943600"/>
                <a:ext cx="2209800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 flipV="1">
                <a:off x="5867400" y="4953000"/>
                <a:ext cx="685799" cy="9921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 rot="10800000">
                <a:off x="6553200" y="4953000"/>
                <a:ext cx="1524000" cy="99060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5" name="Straight Connector 24"/>
            <p:cNvCxnSpPr/>
            <p:nvPr/>
          </p:nvCxnSpPr>
          <p:spPr>
            <a:xfrm rot="5400000">
              <a:off x="6781006" y="5943600"/>
              <a:ext cx="153194" cy="79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6096000" y="5334000"/>
              <a:ext cx="228600" cy="15240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5" name="TextBox 34"/>
          <p:cNvSpPr txBox="1"/>
          <p:nvPr/>
        </p:nvSpPr>
        <p:spPr>
          <a:xfrm>
            <a:off x="2743200" y="3886200"/>
            <a:ext cx="99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10</a:t>
            </a:r>
            <a:endParaRPr lang="en-US" sz="2400" dirty="0"/>
          </a:p>
        </p:txBody>
      </p:sp>
      <p:sp>
        <p:nvSpPr>
          <p:cNvPr id="36" name="TextBox 35"/>
          <p:cNvSpPr txBox="1"/>
          <p:nvPr/>
        </p:nvSpPr>
        <p:spPr>
          <a:xfrm>
            <a:off x="1524000" y="4117032"/>
            <a:ext cx="99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40°</a:t>
            </a:r>
            <a:endParaRPr lang="en-US" sz="2400" dirty="0"/>
          </a:p>
        </p:txBody>
      </p:sp>
      <p:sp>
        <p:nvSpPr>
          <p:cNvPr id="37" name="TextBox 36"/>
          <p:cNvSpPr txBox="1"/>
          <p:nvPr/>
        </p:nvSpPr>
        <p:spPr>
          <a:xfrm>
            <a:off x="5981702" y="4133942"/>
            <a:ext cx="99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60°</a:t>
            </a:r>
            <a:endParaRPr lang="en-US" sz="2400" dirty="0"/>
          </a:p>
        </p:txBody>
      </p:sp>
      <p:sp>
        <p:nvSpPr>
          <p:cNvPr id="38" name="TextBox 37"/>
          <p:cNvSpPr txBox="1"/>
          <p:nvPr/>
        </p:nvSpPr>
        <p:spPr>
          <a:xfrm>
            <a:off x="7391400" y="3829050"/>
            <a:ext cx="99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15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35" grpId="0"/>
      <p:bldP spid="36" grpId="0"/>
      <p:bldP spid="37" grpId="0"/>
      <p:bldP spid="38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5.6 Inequalities in Two Triangles and Indirect Proof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1200150"/>
            <a:ext cx="4724400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Converse of the Hinge Theorem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219200" y="1629054"/>
            <a:ext cx="7543800" cy="156966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If 2 sides of one </a:t>
            </a:r>
            <a:r>
              <a:rPr lang="el-GR" sz="2400" dirty="0" smtClean="0">
                <a:latin typeface="Calibri"/>
              </a:rPr>
              <a:t>Δ</a:t>
            </a:r>
            <a:r>
              <a:rPr lang="en-US" sz="2400" dirty="0" smtClean="0">
                <a:latin typeface="Calibri"/>
              </a:rPr>
              <a:t> </a:t>
            </a:r>
            <a:r>
              <a:rPr lang="en-US" sz="2400" dirty="0" smtClean="0"/>
              <a:t>are congruent to 2 sides of another </a:t>
            </a:r>
            <a:r>
              <a:rPr lang="el-GR" sz="2400" dirty="0" smtClean="0"/>
              <a:t>Δ</a:t>
            </a:r>
            <a:r>
              <a:rPr lang="en-US" sz="2400" dirty="0" smtClean="0"/>
              <a:t>, and the 3</a:t>
            </a:r>
            <a:r>
              <a:rPr lang="en-US" sz="2400" baseline="30000" dirty="0" smtClean="0"/>
              <a:t>rd</a:t>
            </a:r>
            <a:r>
              <a:rPr lang="en-US" sz="2400" dirty="0" smtClean="0"/>
              <a:t> side of the first is longer than the 3</a:t>
            </a:r>
            <a:r>
              <a:rPr lang="en-US" sz="2400" baseline="30000" dirty="0" smtClean="0"/>
              <a:t>rd</a:t>
            </a:r>
            <a:r>
              <a:rPr lang="en-US" sz="2400" dirty="0" smtClean="0"/>
              <a:t> side of the 2</a:t>
            </a:r>
            <a:r>
              <a:rPr lang="en-US" sz="2400" baseline="30000" dirty="0" smtClean="0"/>
              <a:t>nd </a:t>
            </a:r>
            <a:r>
              <a:rPr lang="el-GR" sz="2400" dirty="0" smtClean="0"/>
              <a:t>Δ</a:t>
            </a:r>
            <a:r>
              <a:rPr lang="en-US" sz="2400" dirty="0" smtClean="0"/>
              <a:t>, then the included angle of the 1</a:t>
            </a:r>
            <a:r>
              <a:rPr lang="en-US" sz="2400" baseline="30000" dirty="0" smtClean="0"/>
              <a:t>st</a:t>
            </a:r>
            <a:r>
              <a:rPr lang="en-US" sz="2400" dirty="0" smtClean="0"/>
              <a:t> </a:t>
            </a:r>
            <a:r>
              <a:rPr lang="el-GR" sz="2400" dirty="0" smtClean="0"/>
              <a:t>Δ</a:t>
            </a:r>
            <a:r>
              <a:rPr lang="en-US" sz="2400" dirty="0" smtClean="0"/>
              <a:t> is larger than the included angle of the 2</a:t>
            </a:r>
            <a:r>
              <a:rPr lang="en-US" sz="2400" baseline="30000" dirty="0" smtClean="0"/>
              <a:t>nd</a:t>
            </a:r>
            <a:r>
              <a:rPr lang="en-US" sz="2400" dirty="0" smtClean="0"/>
              <a:t> </a:t>
            </a:r>
            <a:r>
              <a:rPr lang="el-GR" sz="2400" dirty="0" smtClean="0"/>
              <a:t>Δ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grpSp>
        <p:nvGrpSpPr>
          <p:cNvPr id="3" name="Group 32"/>
          <p:cNvGrpSpPr/>
          <p:nvPr/>
        </p:nvGrpSpPr>
        <p:grpSpPr>
          <a:xfrm>
            <a:off x="1219200" y="3943350"/>
            <a:ext cx="2209800" cy="572096"/>
            <a:chOff x="1219200" y="5257800"/>
            <a:chExt cx="2209800" cy="762794"/>
          </a:xfrm>
        </p:grpSpPr>
        <p:grpSp>
          <p:nvGrpSpPr>
            <p:cNvPr id="6" name="Group 17"/>
            <p:cNvGrpSpPr/>
            <p:nvPr/>
          </p:nvGrpSpPr>
          <p:grpSpPr>
            <a:xfrm>
              <a:off x="1219200" y="5257800"/>
              <a:ext cx="2209800" cy="687388"/>
              <a:chOff x="1219200" y="5257800"/>
              <a:chExt cx="2209800" cy="687388"/>
            </a:xfrm>
          </p:grpSpPr>
          <p:cxnSp>
            <p:nvCxnSpPr>
              <p:cNvPr id="8" name="Straight Connector 7"/>
              <p:cNvCxnSpPr/>
              <p:nvPr/>
            </p:nvCxnSpPr>
            <p:spPr>
              <a:xfrm>
                <a:off x="1219200" y="5943600"/>
                <a:ext cx="2209800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 flipV="1">
                <a:off x="1219200" y="5257800"/>
                <a:ext cx="990600" cy="68580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 rot="10800000">
                <a:off x="2209800" y="5257800"/>
                <a:ext cx="1219200" cy="68580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2" name="Straight Connector 21"/>
            <p:cNvCxnSpPr/>
            <p:nvPr/>
          </p:nvCxnSpPr>
          <p:spPr>
            <a:xfrm rot="5400000">
              <a:off x="2132806" y="5943600"/>
              <a:ext cx="153194" cy="79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1676400" y="5410200"/>
              <a:ext cx="228600" cy="22860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7" name="Group 33"/>
          <p:cNvGrpSpPr/>
          <p:nvPr/>
        </p:nvGrpSpPr>
        <p:grpSpPr>
          <a:xfrm>
            <a:off x="5867402" y="3714750"/>
            <a:ext cx="2209800" cy="800696"/>
            <a:chOff x="5867400" y="4953000"/>
            <a:chExt cx="2209800" cy="1067594"/>
          </a:xfrm>
        </p:grpSpPr>
        <p:grpSp>
          <p:nvGrpSpPr>
            <p:cNvPr id="10" name="Group 19"/>
            <p:cNvGrpSpPr/>
            <p:nvPr/>
          </p:nvGrpSpPr>
          <p:grpSpPr>
            <a:xfrm>
              <a:off x="5867400" y="4953000"/>
              <a:ext cx="2209800" cy="992188"/>
              <a:chOff x="5867400" y="4953000"/>
              <a:chExt cx="2209800" cy="992188"/>
            </a:xfrm>
          </p:grpSpPr>
          <p:cxnSp>
            <p:nvCxnSpPr>
              <p:cNvPr id="9" name="Straight Connector 8"/>
              <p:cNvCxnSpPr/>
              <p:nvPr/>
            </p:nvCxnSpPr>
            <p:spPr>
              <a:xfrm>
                <a:off x="5867400" y="5943600"/>
                <a:ext cx="2209800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 flipV="1">
                <a:off x="5867400" y="4953000"/>
                <a:ext cx="685799" cy="99060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 rot="10800000">
                <a:off x="6553200" y="4953000"/>
                <a:ext cx="1524000" cy="99060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5" name="Straight Connector 24"/>
            <p:cNvCxnSpPr/>
            <p:nvPr/>
          </p:nvCxnSpPr>
          <p:spPr>
            <a:xfrm rot="5400000">
              <a:off x="6781006" y="5943600"/>
              <a:ext cx="153194" cy="79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6096000" y="5334000"/>
              <a:ext cx="228600" cy="15240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5" name="TextBox 34"/>
          <p:cNvSpPr txBox="1"/>
          <p:nvPr/>
        </p:nvSpPr>
        <p:spPr>
          <a:xfrm>
            <a:off x="2743200" y="3886200"/>
            <a:ext cx="99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10</a:t>
            </a:r>
            <a:endParaRPr lang="en-US" sz="2400" dirty="0"/>
          </a:p>
        </p:txBody>
      </p:sp>
      <p:sp>
        <p:nvSpPr>
          <p:cNvPr id="36" name="TextBox 35"/>
          <p:cNvSpPr txBox="1"/>
          <p:nvPr/>
        </p:nvSpPr>
        <p:spPr>
          <a:xfrm>
            <a:off x="1524000" y="4090664"/>
            <a:ext cx="99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40°</a:t>
            </a:r>
            <a:endParaRPr lang="en-US" sz="2400" dirty="0"/>
          </a:p>
        </p:txBody>
      </p:sp>
      <p:sp>
        <p:nvSpPr>
          <p:cNvPr id="37" name="TextBox 36"/>
          <p:cNvSpPr txBox="1"/>
          <p:nvPr/>
        </p:nvSpPr>
        <p:spPr>
          <a:xfrm>
            <a:off x="5947672" y="4090664"/>
            <a:ext cx="99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60°</a:t>
            </a:r>
            <a:endParaRPr lang="en-US" sz="2400" dirty="0"/>
          </a:p>
        </p:txBody>
      </p:sp>
      <p:sp>
        <p:nvSpPr>
          <p:cNvPr id="38" name="TextBox 37"/>
          <p:cNvSpPr txBox="1"/>
          <p:nvPr/>
        </p:nvSpPr>
        <p:spPr>
          <a:xfrm>
            <a:off x="7391400" y="3829050"/>
            <a:ext cx="99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15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35" grpId="0"/>
      <p:bldP spid="36" grpId="0"/>
      <p:bldP spid="37" grpId="0"/>
      <p:bldP spid="38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5.6 Inequalities in Two Triangles and Indirect Proof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r>
                  <a:rPr lang="en-US" dirty="0" smtClean="0"/>
                  <a:t>If PR = PS and </a:t>
                </a:r>
                <a:r>
                  <a:rPr lang="en-US" dirty="0" err="1" smtClean="0"/>
                  <a:t>m</a:t>
                </a:r>
                <a:r>
                  <a:rPr lang="en-US" dirty="0" err="1" smtClean="0">
                    <a:sym typeface="Symbol"/>
                  </a:rPr>
                  <a:t>QPR</a:t>
                </a:r>
                <a:r>
                  <a:rPr lang="en-US" dirty="0" smtClean="0">
                    <a:sym typeface="Symbol"/>
                  </a:rPr>
                  <a:t> &gt; </a:t>
                </a:r>
                <a:r>
                  <a:rPr lang="en-US" dirty="0" err="1" smtClean="0">
                    <a:sym typeface="Symbol"/>
                  </a:rPr>
                  <a:t>mQPS</a:t>
                </a:r>
                <a:r>
                  <a:rPr lang="en-US" dirty="0" smtClean="0">
                    <a:sym typeface="Symbol"/>
                  </a:rPr>
                  <a:t>, which is longer,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b="0" i="1" smtClean="0">
                            <a:latin typeface="Cambria Math"/>
                            <a:sym typeface="Symbol"/>
                          </a:rPr>
                        </m:ctrlPr>
                      </m:barPr>
                      <m:e>
                        <m:r>
                          <a:rPr lang="en-US" b="0" i="1" smtClean="0">
                            <a:latin typeface="Cambria Math"/>
                            <a:sym typeface="Symbol"/>
                          </a:rPr>
                          <m:t>𝑆𝑄</m:t>
                        </m:r>
                      </m:e>
                    </m:bar>
                  </m:oMath>
                </a14:m>
                <a:r>
                  <a:rPr lang="en-US" dirty="0" smtClean="0">
                    <a:sym typeface="Symbol"/>
                  </a:rPr>
                  <a:t> or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b="0" i="1" smtClean="0">
                            <a:latin typeface="Cambria Math"/>
                            <a:sym typeface="Symbol"/>
                          </a:rPr>
                        </m:ctrlPr>
                      </m:barPr>
                      <m:e>
                        <m:r>
                          <a:rPr lang="en-US" b="0" i="1" smtClean="0">
                            <a:latin typeface="Cambria Math"/>
                            <a:sym typeface="Symbol"/>
                          </a:rPr>
                          <m:t>𝑅𝑄</m:t>
                        </m:r>
                      </m:e>
                    </m:bar>
                  </m:oMath>
                </a14:m>
                <a:r>
                  <a:rPr lang="en-US" dirty="0" smtClean="0">
                    <a:sym typeface="Symbol"/>
                  </a:rPr>
                  <a:t>?</a:t>
                </a:r>
              </a:p>
              <a:p>
                <a:endParaRPr lang="en-US" dirty="0" smtClean="0">
                  <a:sym typeface="Symbol"/>
                </a:endParaRPr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r>
                  <a:rPr lang="en-US" dirty="0" smtClean="0"/>
                  <a:t>If PR = PS and RQ &lt; SQ, which is larger, </a:t>
                </a:r>
                <a:r>
                  <a:rPr lang="en-US" dirty="0" err="1" smtClean="0"/>
                  <a:t>m</a:t>
                </a:r>
                <a:r>
                  <a:rPr lang="en-US" dirty="0" err="1" smtClean="0">
                    <a:sym typeface="Symbol"/>
                  </a:rPr>
                  <a:t>RPQ</a:t>
                </a:r>
                <a:r>
                  <a:rPr lang="en-US" dirty="0" smtClean="0">
                    <a:sym typeface="Symbol"/>
                  </a:rPr>
                  <a:t> or </a:t>
                </a:r>
                <a:r>
                  <a:rPr lang="en-US" dirty="0" err="1" smtClean="0">
                    <a:sym typeface="Symbol"/>
                  </a:rPr>
                  <a:t>mSPQ</a:t>
                </a:r>
                <a:r>
                  <a:rPr lang="en-US" dirty="0" smtClean="0">
                    <a:sym typeface="Symbol"/>
                  </a:rPr>
                  <a:t>?</a:t>
                </a:r>
                <a:endParaRPr lang="en-US" dirty="0" smtClean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3"/>
                <a:stretch>
                  <a:fillRect l="-449" t="-1628" r="-4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1622526"/>
            <a:ext cx="2133600" cy="191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5.6 Inequalities in Two Triangles and Indirect Proof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200150"/>
            <a:ext cx="8153400" cy="360045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Indirect Reasoning</a:t>
            </a:r>
          </a:p>
          <a:p>
            <a:pPr lvl="1"/>
            <a:r>
              <a:rPr lang="en-US" dirty="0" smtClean="0"/>
              <a:t>Let’s assume Mack is guilty of stealing my calculator yesterday.</a:t>
            </a:r>
          </a:p>
          <a:p>
            <a:pPr lvl="1"/>
            <a:r>
              <a:rPr lang="en-US" dirty="0" smtClean="0"/>
              <a:t>Another student points out that Mack was sick and at home yesterday.</a:t>
            </a:r>
          </a:p>
          <a:p>
            <a:pPr lvl="1"/>
            <a:r>
              <a:rPr lang="en-US" dirty="0" smtClean="0"/>
              <a:t>Since Mack had to be here to steal the calculator, my assumption is wrong and Mack did not steal the calculator.</a:t>
            </a:r>
          </a:p>
          <a:p>
            <a:r>
              <a:rPr lang="en-US" dirty="0" smtClean="0"/>
              <a:t>You can use the same type of logic to prove geometric things.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5.6 Inequalities in Two Triangles and Indirect Proof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Indirect Proof</a:t>
            </a:r>
          </a:p>
          <a:p>
            <a:pPr lvl="1"/>
            <a:r>
              <a:rPr lang="en-US" dirty="0" smtClean="0"/>
              <a:t>Proving things by making an assumption and showing that the assumption leads to a contradiction.</a:t>
            </a:r>
          </a:p>
          <a:p>
            <a:pPr lvl="1"/>
            <a:r>
              <a:rPr lang="en-US" dirty="0" smtClean="0"/>
              <a:t>Essentially it is proof by eliminating all the other possibilities.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5.6 Inequalities in Two Triangles and Indirect Proof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Steps for writing indirect proofs</a:t>
            </a:r>
          </a:p>
          <a:p>
            <a:pPr lvl="1"/>
            <a:r>
              <a:rPr lang="en-US" dirty="0" smtClean="0"/>
              <a:t>Identify what you are trying to prove.  Temporarily, assume the conclusion is false and that the opposite is true.</a:t>
            </a:r>
          </a:p>
          <a:p>
            <a:pPr lvl="1"/>
            <a:r>
              <a:rPr lang="en-US" dirty="0" smtClean="0"/>
              <a:t>Show that this leads to a contradiction of the hypothesis or some other fact.</a:t>
            </a:r>
          </a:p>
          <a:p>
            <a:pPr lvl="1"/>
            <a:r>
              <a:rPr lang="en-US" dirty="0" smtClean="0"/>
              <a:t>Point out that the assumption must be false, so the conclusion must be true.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5.6 Inequalities in Two Triangles and Indirect Proof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435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228600" y="1485900"/>
                <a:ext cx="8458200" cy="3657600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sz="2400" dirty="0" smtClean="0"/>
                  <a:t>Example; Prove that through a point not on a line, there is only one line perpendicular to the line.</a:t>
                </a:r>
              </a:p>
              <a:p>
                <a:endParaRPr lang="en-US" sz="2400" dirty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We want to show that only one line is </a:t>
                </a:r>
                <a:r>
                  <a:rPr lang="en-US" sz="2400" dirty="0" smtClean="0">
                    <a:sym typeface="Symbol"/>
                  </a:rPr>
                  <a:t> to </a:t>
                </a:r>
                <a14:m>
                  <m:oMath xmlns:m="http://schemas.openxmlformats.org/officeDocument/2006/math">
                    <m:acc>
                      <m:accPr>
                        <m:chr m:val="⃡"/>
                        <m:ctrlPr>
                          <a:rPr lang="en-US" sz="2400" b="0" i="1" smtClean="0">
                            <a:latin typeface="Cambria Math"/>
                            <a:sym typeface="Symbol"/>
                          </a:rPr>
                        </m:ctrlPr>
                      </m:accPr>
                      <m:e>
                        <m:r>
                          <a:rPr lang="en-US" sz="2400" b="0" i="1" smtClean="0">
                            <a:latin typeface="Cambria Math"/>
                            <a:sym typeface="Symbol"/>
                          </a:rPr>
                          <m:t>𝑀𝑁</m:t>
                        </m:r>
                      </m:e>
                    </m:acc>
                  </m:oMath>
                </a14:m>
                <a:r>
                  <a:rPr lang="en-US" sz="2400" dirty="0" smtClean="0">
                    <a:sym typeface="Symbol"/>
                  </a:rPr>
                  <a:t>.  So, </a:t>
                </a:r>
                <a:r>
                  <a:rPr lang="en-US" sz="2400" dirty="0" smtClean="0"/>
                  <a:t>assume </a:t>
                </a:r>
                <a:r>
                  <a:rPr lang="en-US" sz="2400" dirty="0"/>
                  <a:t>that lines PM and PN </a:t>
                </a:r>
                <a:r>
                  <a:rPr lang="en-US" sz="2400" dirty="0">
                    <a:sym typeface="Symbol" pitchFamily="18" charset="2"/>
                  </a:rPr>
                  <a:t></a:t>
                </a:r>
                <a:r>
                  <a:rPr lang="en-US" sz="2400" dirty="0"/>
                  <a:t> to </a:t>
                </a:r>
                <a14:m>
                  <m:oMath xmlns:m="http://schemas.openxmlformats.org/officeDocument/2006/math">
                    <m:acc>
                      <m:accPr>
                        <m:chr m:val="⃡"/>
                        <m:ctrlPr>
                          <a:rPr lang="en-US" sz="2400" b="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sz="2400" b="0" i="1" smtClean="0">
                            <a:latin typeface="Cambria Math"/>
                          </a:rPr>
                          <m:t>𝑀𝑁</m:t>
                        </m:r>
                      </m:e>
                    </m:acc>
                  </m:oMath>
                </a14:m>
                <a:r>
                  <a:rPr lang="en-US" sz="2400" dirty="0" smtClean="0"/>
                  <a:t>.</a:t>
                </a:r>
                <a:endParaRPr lang="en-US" sz="2400" dirty="0"/>
              </a:p>
              <a:p>
                <a:r>
                  <a:rPr lang="en-US" sz="2400" dirty="0">
                    <a:sym typeface="Symbol" pitchFamily="18" charset="2"/>
                  </a:rPr>
                  <a:t></a:t>
                </a:r>
                <a:r>
                  <a:rPr lang="en-US" sz="2400" dirty="0"/>
                  <a:t>PMN and </a:t>
                </a:r>
                <a:r>
                  <a:rPr lang="en-US" sz="2400" dirty="0">
                    <a:sym typeface="Symbol" pitchFamily="18" charset="2"/>
                  </a:rPr>
                  <a:t></a:t>
                </a:r>
                <a:r>
                  <a:rPr lang="en-US" sz="2400" dirty="0"/>
                  <a:t>PNM are </a:t>
                </a:r>
                <a:r>
                  <a:rPr lang="en-US" sz="2400" dirty="0" err="1"/>
                  <a:t>rt</a:t>
                </a:r>
                <a:r>
                  <a:rPr lang="en-US" sz="2400" dirty="0"/>
                  <a:t> </a:t>
                </a:r>
                <a:r>
                  <a:rPr lang="en-US" sz="2400" dirty="0">
                    <a:sym typeface="Symbol" pitchFamily="18" charset="2"/>
                  </a:rPr>
                  <a:t></a:t>
                </a:r>
                <a:r>
                  <a:rPr lang="en-US" sz="2400" dirty="0"/>
                  <a:t>s </a:t>
                </a:r>
                <a:r>
                  <a:rPr lang="en-US" sz="2400" dirty="0" smtClean="0"/>
                  <a:t>by definition of </a:t>
                </a:r>
                <a:r>
                  <a:rPr lang="en-US" sz="2400" dirty="0" smtClean="0">
                    <a:sym typeface="Symbol" pitchFamily="18" charset="2"/>
                  </a:rPr>
                  <a:t></a:t>
                </a:r>
                <a:r>
                  <a:rPr lang="en-US" sz="2400" dirty="0" smtClean="0"/>
                  <a:t> lines</a:t>
                </a:r>
                <a:endParaRPr lang="en-US" sz="2400" dirty="0"/>
              </a:p>
              <a:p>
                <a:r>
                  <a:rPr lang="en-US" sz="2400" dirty="0" smtClean="0"/>
                  <a:t>The angles of a triangle should add to be 180 degrees, but this triangle adds to more.  This is a contradiction, so our assumption is false. And there is only one line perpendicular to the line through point P.</a:t>
                </a:r>
                <a:endParaRPr lang="en-US" sz="2400" dirty="0"/>
              </a:p>
            </p:txBody>
          </p:sp>
        </mc:Choice>
        <mc:Fallback xmlns="">
          <p:sp>
            <p:nvSpPr>
              <p:cNvPr id="18435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228600" y="1981200"/>
                <a:ext cx="8458200" cy="4876800"/>
              </a:xfrm>
              <a:blipFill rotWithShape="1">
                <a:blip r:embed="rId3"/>
                <a:stretch>
                  <a:fillRect l="-144" t="-1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Connector 5"/>
          <p:cNvCxnSpPr/>
          <p:nvPr/>
        </p:nvCxnSpPr>
        <p:spPr>
          <a:xfrm>
            <a:off x="4495800" y="2575098"/>
            <a:ext cx="3581400" cy="119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5867400" y="1832148"/>
            <a:ext cx="76200" cy="5715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>
            <a:stCxn id="7" idx="5"/>
          </p:cNvCxnSpPr>
          <p:nvPr/>
        </p:nvCxnSpPr>
        <p:spPr>
          <a:xfrm rot="16200000" flipH="1">
            <a:off x="5933838" y="1879534"/>
            <a:ext cx="694169" cy="696959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5400000">
            <a:off x="5564191" y="2231404"/>
            <a:ext cx="685800" cy="1588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5907885" y="2517948"/>
            <a:ext cx="76200" cy="119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5400000">
            <a:off x="5953915" y="2546325"/>
            <a:ext cx="5715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rot="10800000">
            <a:off x="6488905" y="2517948"/>
            <a:ext cx="76200" cy="119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rot="5400000">
            <a:off x="6454774" y="2546325"/>
            <a:ext cx="5715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562600" y="1657350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</a:t>
            </a:r>
            <a:endParaRPr lang="en-US" sz="2400" dirty="0"/>
          </a:p>
        </p:txBody>
      </p:sp>
      <p:sp>
        <p:nvSpPr>
          <p:cNvPr id="32" name="TextBox 31"/>
          <p:cNvSpPr txBox="1"/>
          <p:nvPr/>
        </p:nvSpPr>
        <p:spPr>
          <a:xfrm>
            <a:off x="5638800" y="2498899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M</a:t>
            </a:r>
            <a:endParaRPr lang="en-US" sz="2400" dirty="0"/>
          </a:p>
        </p:txBody>
      </p:sp>
      <p:sp>
        <p:nvSpPr>
          <p:cNvPr id="33" name="TextBox 32"/>
          <p:cNvSpPr txBox="1"/>
          <p:nvPr/>
        </p:nvSpPr>
        <p:spPr>
          <a:xfrm>
            <a:off x="6477000" y="2505075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N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uiExpand="1" build="p"/>
      <p:bldP spid="7" grpId="0" animBg="1"/>
      <p:bldP spid="31" grpId="0"/>
      <p:bldP spid="32" grpId="0"/>
      <p:bldP spid="33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5.6 Inequalities in Two Triangles and Indirect Proof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Suppose you wanted to prove the statement “If x + y ≠ 14 and y = 5, then x ≠ 9.”  What temporary assumption could you make to prove the conclusion indirectly?</a:t>
            </a:r>
          </a:p>
          <a:p>
            <a:endParaRPr lang="en-US" dirty="0" smtClean="0"/>
          </a:p>
          <a:p>
            <a:r>
              <a:rPr lang="en-US" dirty="0" smtClean="0"/>
              <a:t>How does that assumption lead to a contradiction?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5.6 Inequalities in Two Triangles and Indirect Proof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i="1" dirty="0" smtClean="0"/>
              <a:t>338 #4-18 even, 22-34 even = 15 total</a:t>
            </a:r>
          </a:p>
          <a:p>
            <a:r>
              <a:rPr lang="en-US" i="1" dirty="0" smtClean="0"/>
              <a:t>Extra Credit 341 #2, 4 = +2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5.6 Answers and 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5.6 Answers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hlinkClick r:id="rId4" action="ppaction://hlinkpres?slideindex=1&amp;slidetitle="/>
              </a:rPr>
              <a:t>5.6 Quiz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91335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685800"/>
            <a:ext cx="4438650" cy="2211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5.1 Midsegment Theorem and Coordinate Proof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Name the midsegments.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Draw the third </a:t>
            </a:r>
            <a:r>
              <a:rPr lang="en-US" dirty="0" err="1" smtClean="0"/>
              <a:t>midsegment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Let UW be 81 inches.  Find VS.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5.Review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200150"/>
            <a:ext cx="2206752" cy="3371850"/>
          </a:xfrm>
        </p:spPr>
        <p:txBody>
          <a:bodyPr/>
          <a:lstStyle/>
          <a:p>
            <a:r>
              <a:rPr lang="en-US" i="1" dirty="0" smtClean="0"/>
              <a:t>348 #1-18 = 18 total</a:t>
            </a:r>
          </a:p>
          <a:p>
            <a:endParaRPr lang="en-US" dirty="0"/>
          </a:p>
        </p:txBody>
      </p:sp>
      <p:pic>
        <p:nvPicPr>
          <p:cNvPr id="63489" name="Picture 1"/>
          <p:cNvPicPr>
            <a:picLocks noChangeAspect="1" noChangeArrowheads="1"/>
          </p:cNvPicPr>
          <p:nvPr/>
        </p:nvPicPr>
        <p:blipFill>
          <a:blip r:embed="rId3"/>
          <a:srcRect r="8343" b="21053"/>
          <a:stretch>
            <a:fillRect/>
          </a:stretch>
        </p:blipFill>
        <p:spPr bwMode="auto">
          <a:xfrm>
            <a:off x="4267200" y="0"/>
            <a:ext cx="4876802" cy="51435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5.1 </a:t>
            </a:r>
            <a:r>
              <a:rPr lang="en-US" dirty="0" err="1" smtClean="0"/>
              <a:t>Midsegment</a:t>
            </a:r>
            <a:r>
              <a:rPr lang="en-US" dirty="0" smtClean="0"/>
              <a:t> Theorem and Coordinate Proof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Coordinate Proof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sz="2800" dirty="0" smtClean="0"/>
              <a:t>Use the origin as a vertex or center.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sz="2800" dirty="0" smtClean="0"/>
              <a:t>Place at least one side of the polygon on an axis.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sz="2800" dirty="0" smtClean="0"/>
              <a:t>Usually keep the figure within the first quadrant.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sz="2800" dirty="0" smtClean="0"/>
              <a:t>Use coordinates that make computations as simple as possible.</a:t>
            </a:r>
          </a:p>
          <a:p>
            <a:r>
              <a:rPr lang="en-US" dirty="0" smtClean="0"/>
              <a:t>You will prove things by calculating things like slope, distance, and midpoints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5.1 </a:t>
            </a:r>
            <a:r>
              <a:rPr lang="en-US" dirty="0" err="1" smtClean="0"/>
              <a:t>Midsegment</a:t>
            </a:r>
            <a:r>
              <a:rPr lang="en-US" dirty="0" smtClean="0"/>
              <a:t> Theorem and Coordinate Proof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57301"/>
            <a:ext cx="4419600" cy="21502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971801"/>
            <a:ext cx="4152900" cy="20077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5.1 </a:t>
            </a:r>
            <a:r>
              <a:rPr lang="en-US" dirty="0" err="1" smtClean="0"/>
              <a:t>Midsegment</a:t>
            </a:r>
            <a:r>
              <a:rPr lang="en-US" dirty="0" smtClean="0"/>
              <a:t> Theorem and Coordinate Proof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200150"/>
            <a:ext cx="5864352" cy="337185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Place a </a:t>
            </a:r>
            <a:r>
              <a:rPr lang="en-US" b="1" dirty="0" smtClean="0"/>
              <a:t>square</a:t>
            </a:r>
            <a:r>
              <a:rPr lang="en-US" dirty="0" smtClean="0"/>
              <a:t> in a coordinate plane so that it is convenient for finding side lengths.  Assign coordinates.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Place a </a:t>
            </a:r>
            <a:r>
              <a:rPr lang="en-US" b="1" dirty="0" smtClean="0"/>
              <a:t>right triangle </a:t>
            </a:r>
            <a:r>
              <a:rPr lang="en-US" dirty="0" smtClean="0"/>
              <a:t>in a coordinate plane so that it is convenient for finding side lengths.  Assign coordinates.</a:t>
            </a:r>
          </a:p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5638800" y="1314450"/>
            <a:ext cx="2971800" cy="1600200"/>
            <a:chOff x="3810000" y="2591594"/>
            <a:chExt cx="2438400" cy="1524000"/>
          </a:xfrm>
        </p:grpSpPr>
        <p:cxnSp>
          <p:nvCxnSpPr>
            <p:cNvPr id="5" name="Straight Arrow Connector 4"/>
            <p:cNvCxnSpPr/>
            <p:nvPr/>
          </p:nvCxnSpPr>
          <p:spPr>
            <a:xfrm>
              <a:off x="3810000" y="3810000"/>
              <a:ext cx="24384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/>
            <p:cNvCxnSpPr/>
            <p:nvPr/>
          </p:nvCxnSpPr>
          <p:spPr>
            <a:xfrm rot="5400000" flipH="1" flipV="1">
              <a:off x="3657600" y="3352800"/>
              <a:ext cx="15240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Rectangle 8"/>
          <p:cNvSpPr/>
          <p:nvPr/>
        </p:nvSpPr>
        <p:spPr>
          <a:xfrm>
            <a:off x="6400800" y="1485900"/>
            <a:ext cx="1143000" cy="1085850"/>
          </a:xfrm>
          <a:prstGeom prst="rect">
            <a:avLst/>
          </a:prstGeom>
          <a:ln w="28575"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562600" y="257175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(0, 0)</a:t>
            </a:r>
            <a:endParaRPr lang="en-US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5943600" y="1082502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(0, a)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7391400" y="2568402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(a, 0)</a:t>
            </a:r>
            <a:endParaRPr lang="en-US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7543800" y="114300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(a, a)</a:t>
            </a:r>
            <a:endParaRPr lang="en-US" sz="2400" dirty="0"/>
          </a:p>
        </p:txBody>
      </p:sp>
      <p:grpSp>
        <p:nvGrpSpPr>
          <p:cNvPr id="16" name="Group 15"/>
          <p:cNvGrpSpPr/>
          <p:nvPr/>
        </p:nvGrpSpPr>
        <p:grpSpPr>
          <a:xfrm>
            <a:off x="5562600" y="3143250"/>
            <a:ext cx="2971800" cy="1600200"/>
            <a:chOff x="3810000" y="2591594"/>
            <a:chExt cx="2438400" cy="1524000"/>
          </a:xfrm>
        </p:grpSpPr>
        <p:cxnSp>
          <p:nvCxnSpPr>
            <p:cNvPr id="17" name="Straight Arrow Connector 16"/>
            <p:cNvCxnSpPr/>
            <p:nvPr/>
          </p:nvCxnSpPr>
          <p:spPr>
            <a:xfrm>
              <a:off x="3810000" y="3810000"/>
              <a:ext cx="24384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 rot="5400000" flipH="1" flipV="1">
              <a:off x="3657600" y="3352800"/>
              <a:ext cx="15240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Right Triangle 18"/>
          <p:cNvSpPr/>
          <p:nvPr/>
        </p:nvSpPr>
        <p:spPr>
          <a:xfrm>
            <a:off x="6324600" y="3314700"/>
            <a:ext cx="1828800" cy="1085850"/>
          </a:xfrm>
          <a:prstGeom prst="rtTriangle">
            <a:avLst/>
          </a:prstGeom>
          <a:ln w="28575"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86400" y="4403899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(0, 0)</a:t>
            </a:r>
            <a:endParaRPr lang="en-US" sz="2400" dirty="0"/>
          </a:p>
        </p:txBody>
      </p:sp>
      <p:sp>
        <p:nvSpPr>
          <p:cNvPr id="21" name="TextBox 20"/>
          <p:cNvSpPr txBox="1"/>
          <p:nvPr/>
        </p:nvSpPr>
        <p:spPr>
          <a:xfrm>
            <a:off x="5486400" y="3197052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(0, b)</a:t>
            </a:r>
            <a:endParaRPr lang="en-US" sz="2400" dirty="0"/>
          </a:p>
        </p:txBody>
      </p:sp>
      <p:sp>
        <p:nvSpPr>
          <p:cNvPr id="22" name="TextBox 21"/>
          <p:cNvSpPr txBox="1"/>
          <p:nvPr/>
        </p:nvSpPr>
        <p:spPr>
          <a:xfrm>
            <a:off x="7848600" y="440055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(a, 0)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9" grpId="0" animBg="1"/>
      <p:bldP spid="10" grpId="0"/>
      <p:bldP spid="13" grpId="0"/>
      <p:bldP spid="14" grpId="0"/>
      <p:bldP spid="15" grpId="0"/>
      <p:bldP spid="19" grpId="0" animBg="1"/>
      <p:bldP spid="20" grpId="0"/>
      <p:bldP spid="21" grpId="0"/>
      <p:bldP spid="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5.1 </a:t>
            </a:r>
            <a:r>
              <a:rPr lang="en-US" dirty="0" err="1" smtClean="0"/>
              <a:t>Midsegment</a:t>
            </a:r>
            <a:r>
              <a:rPr lang="en-US" dirty="0" smtClean="0"/>
              <a:t> Theorem and Coordinate Proof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Write a coordinate proof of the </a:t>
            </a:r>
            <a:r>
              <a:rPr lang="en-US" dirty="0" err="1" smtClean="0"/>
              <a:t>midsegment</a:t>
            </a:r>
            <a:r>
              <a:rPr lang="en-US" dirty="0" smtClean="0"/>
              <a:t> theorem.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Draw the figure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Draw a </a:t>
            </a:r>
            <a:r>
              <a:rPr lang="en-US" dirty="0" err="1" smtClean="0"/>
              <a:t>midsegment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Calculate the proof</a:t>
            </a:r>
          </a:p>
          <a:p>
            <a:pPr marL="834390" lvl="1" indent="-514350">
              <a:buFont typeface="+mj-lt"/>
              <a:buAutoNum type="alphaLcPeriod"/>
            </a:pPr>
            <a:r>
              <a:rPr lang="en-US" dirty="0" smtClean="0"/>
              <a:t>Lines are parallel</a:t>
            </a:r>
          </a:p>
          <a:p>
            <a:pPr marL="834390" lvl="1" indent="-514350">
              <a:buFont typeface="+mj-lt"/>
              <a:buAutoNum type="alphaLcPeriod"/>
            </a:pPr>
            <a:endParaRPr lang="en-US" dirty="0" smtClean="0"/>
          </a:p>
          <a:p>
            <a:pPr marL="834390" lvl="1" indent="-514350">
              <a:buFont typeface="+mj-lt"/>
              <a:buAutoNum type="alphaLcPeriod"/>
            </a:pPr>
            <a:r>
              <a:rPr lang="en-US" dirty="0" err="1" smtClean="0"/>
              <a:t>Midsegment</a:t>
            </a:r>
            <a:r>
              <a:rPr lang="en-US" dirty="0" smtClean="0"/>
              <a:t> = ½ third side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5562600" y="1600200"/>
            <a:ext cx="2971800" cy="1600200"/>
            <a:chOff x="3810000" y="2591594"/>
            <a:chExt cx="2438400" cy="1524000"/>
          </a:xfrm>
        </p:grpSpPr>
        <p:cxnSp>
          <p:nvCxnSpPr>
            <p:cNvPr id="5" name="Straight Arrow Connector 4"/>
            <p:cNvCxnSpPr/>
            <p:nvPr/>
          </p:nvCxnSpPr>
          <p:spPr>
            <a:xfrm>
              <a:off x="3810000" y="3810000"/>
              <a:ext cx="24384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Arrow Connector 5"/>
            <p:cNvCxnSpPr/>
            <p:nvPr/>
          </p:nvCxnSpPr>
          <p:spPr>
            <a:xfrm rot="5400000" flipH="1" flipV="1">
              <a:off x="3657600" y="3352800"/>
              <a:ext cx="15240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TextBox 6"/>
          <p:cNvSpPr txBox="1"/>
          <p:nvPr/>
        </p:nvSpPr>
        <p:spPr>
          <a:xfrm>
            <a:off x="5486400" y="2860849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(0, 0)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6477000" y="1543050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(2b, 2c)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7848600" y="2857500"/>
            <a:ext cx="106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(2a, 0)</a:t>
            </a:r>
            <a:endParaRPr lang="en-US" sz="2400" dirty="0"/>
          </a:p>
        </p:txBody>
      </p:sp>
      <p:sp>
        <p:nvSpPr>
          <p:cNvPr id="10" name="Isosceles Triangle 9"/>
          <p:cNvSpPr/>
          <p:nvPr/>
        </p:nvSpPr>
        <p:spPr>
          <a:xfrm>
            <a:off x="6324600" y="1828800"/>
            <a:ext cx="1828800" cy="1028700"/>
          </a:xfrm>
          <a:prstGeom prst="triangle">
            <a:avLst>
              <a:gd name="adj" fmla="val 31452"/>
            </a:avLst>
          </a:prstGeom>
          <a:ln w="28575"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>
            <a:stCxn id="10" idx="5"/>
          </p:cNvCxnSpPr>
          <p:nvPr/>
        </p:nvCxnSpPr>
        <p:spPr>
          <a:xfrm flipH="1">
            <a:off x="7239002" y="2343150"/>
            <a:ext cx="287597" cy="51435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781800" y="2857500"/>
            <a:ext cx="106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(a, 0)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7467600" y="2057400"/>
            <a:ext cx="121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(</a:t>
            </a:r>
            <a:r>
              <a:rPr lang="en-US" sz="2400" dirty="0" err="1" smtClean="0"/>
              <a:t>a+b</a:t>
            </a:r>
            <a:r>
              <a:rPr lang="en-US" sz="2400" dirty="0" smtClean="0"/>
              <a:t>, c)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7" grpId="0"/>
      <p:bldP spid="8" grpId="0"/>
      <p:bldP spid="9" grpId="0"/>
      <p:bldP spid="10" grpId="0" animBg="1"/>
      <p:bldP spid="13" grpId="0"/>
      <p:bldP spid="14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9012</TotalTime>
  <Words>2769</Words>
  <Application>Microsoft Office PowerPoint</Application>
  <PresentationFormat>On-screen Show (16:9)</PresentationFormat>
  <Paragraphs>419</Paragraphs>
  <Slides>50</Slides>
  <Notes>49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1" baseType="lpstr">
      <vt:lpstr>Median</vt:lpstr>
      <vt:lpstr>Relationships within Triangles</vt:lpstr>
      <vt:lpstr>PowerPoint Presentation</vt:lpstr>
      <vt:lpstr>5.1 Midsegment Theorem and Coordinate Proof</vt:lpstr>
      <vt:lpstr>5.1 Midsegment Theorem and Coordinate Proof</vt:lpstr>
      <vt:lpstr>5.1 Midsegment Theorem and Coordinate Proof</vt:lpstr>
      <vt:lpstr>5.1 Midsegment Theorem and Coordinate Proof</vt:lpstr>
      <vt:lpstr>5.1 Midsegment Theorem and Coordinate Proof</vt:lpstr>
      <vt:lpstr>5.1 Midsegment Theorem and Coordinate Proof</vt:lpstr>
      <vt:lpstr>5.1 Midsegment Theorem and Coordinate Proof</vt:lpstr>
      <vt:lpstr>5.1 Midsegment Theorem and Coordinate Proof</vt:lpstr>
      <vt:lpstr>5.1 Answers and Quiz</vt:lpstr>
      <vt:lpstr>5.2 Use Perpendicular Bisectors</vt:lpstr>
      <vt:lpstr>5.2 Use Perpendicular Bisectors</vt:lpstr>
      <vt:lpstr>5.2 Use Perpendicular Bisectors</vt:lpstr>
      <vt:lpstr>5.2 Use Perpendicular Bisectors</vt:lpstr>
      <vt:lpstr>5.2 Use Perpendicular Bisectors</vt:lpstr>
      <vt:lpstr>5.2 Use Perpendicular Bisectors</vt:lpstr>
      <vt:lpstr>5.2 Use Perpendicular Bisectors</vt:lpstr>
      <vt:lpstr>5.2 Answers and Quiz</vt:lpstr>
      <vt:lpstr>5.3 Use Angle Bisectors of Triangles</vt:lpstr>
      <vt:lpstr>5.3 Use Angle Bisectors of Triangles</vt:lpstr>
      <vt:lpstr>5.3 Use Angle Bisectors of Triangles</vt:lpstr>
      <vt:lpstr>5.3 Use Angle Bisectors of Triangles</vt:lpstr>
      <vt:lpstr>5.3 Answers and Quiz</vt:lpstr>
      <vt:lpstr>5.4 Use Medians and Altitudes</vt:lpstr>
      <vt:lpstr>5.4 Use Medians and Altitudes</vt:lpstr>
      <vt:lpstr>5.4 Use Medians and Altitudes</vt:lpstr>
      <vt:lpstr>5.4 Use Medians and Altitudes</vt:lpstr>
      <vt:lpstr>5.4 Use Medians and Altitudes</vt:lpstr>
      <vt:lpstr>5.4 Use Medians and Altitudes</vt:lpstr>
      <vt:lpstr>5.4 Use Medians and Altitudes</vt:lpstr>
      <vt:lpstr>5.4 Answers and Quiz</vt:lpstr>
      <vt:lpstr>5.5 Use Inequalities in a Triangle</vt:lpstr>
      <vt:lpstr>5.5 Use Inequalities in a Triangle</vt:lpstr>
      <vt:lpstr>5.5 Use Inequalities in a Triangle</vt:lpstr>
      <vt:lpstr>5.5 Use Inequalities in a Triangle</vt:lpstr>
      <vt:lpstr>5.5 Use Inequalities in a Triangle</vt:lpstr>
      <vt:lpstr>5.5 Answers and Quiz</vt:lpstr>
      <vt:lpstr>5.6 Inequalities in Two Triangles and Indirect Proof</vt:lpstr>
      <vt:lpstr>5.6 Inequalities in Two Triangles and Indirect Proof</vt:lpstr>
      <vt:lpstr>5.6 Inequalities in Two Triangles and Indirect Proof</vt:lpstr>
      <vt:lpstr>5.6 Inequalities in Two Triangles and Indirect Proof</vt:lpstr>
      <vt:lpstr>5.6 Inequalities in Two Triangles and Indirect Proof</vt:lpstr>
      <vt:lpstr>5.6 Inequalities in Two Triangles and Indirect Proof</vt:lpstr>
      <vt:lpstr>5.6 Inequalities in Two Triangles and Indirect Proof</vt:lpstr>
      <vt:lpstr>5.6 Inequalities in Two Triangles and Indirect Proof</vt:lpstr>
      <vt:lpstr>5.6 Inequalities in Two Triangles and Indirect Proof</vt:lpstr>
      <vt:lpstr>5.6 Inequalities in Two Triangles and Indirect Proof</vt:lpstr>
      <vt:lpstr>5.6 Answers and Quiz</vt:lpstr>
      <vt:lpstr>5.Review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Relationships within Triangles</dc:title>
  <dc:creator>Richard Wright</dc:creator>
  <cp:lastModifiedBy>Richard Wright</cp:lastModifiedBy>
  <cp:revision>106</cp:revision>
  <dcterms:created xsi:type="dcterms:W3CDTF">2010-07-13T15:03:38Z</dcterms:created>
  <dcterms:modified xsi:type="dcterms:W3CDTF">2014-05-06T20:07:31Z</dcterms:modified>
</cp:coreProperties>
</file>